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0" r:id="rId2"/>
    <p:sldId id="262" r:id="rId3"/>
    <p:sldId id="259" r:id="rId4"/>
    <p:sldId id="265" r:id="rId5"/>
    <p:sldId id="263" r:id="rId6"/>
    <p:sldId id="264" r:id="rId7"/>
    <p:sldId id="266" r:id="rId8"/>
    <p:sldId id="267" r:id="rId9"/>
    <p:sldId id="504" r:id="rId10"/>
    <p:sldId id="505" r:id="rId11"/>
    <p:sldId id="506" r:id="rId12"/>
    <p:sldId id="507" r:id="rId13"/>
    <p:sldId id="480" r:id="rId14"/>
    <p:sldId id="478" r:id="rId15"/>
    <p:sldId id="482" r:id="rId16"/>
    <p:sldId id="483" r:id="rId17"/>
    <p:sldId id="516" r:id="rId18"/>
    <p:sldId id="517" r:id="rId19"/>
    <p:sldId id="518" r:id="rId20"/>
    <p:sldId id="519" r:id="rId21"/>
    <p:sldId id="520" r:id="rId22"/>
    <p:sldId id="521" r:id="rId23"/>
    <p:sldId id="487" r:id="rId24"/>
    <p:sldId id="526" r:id="rId25"/>
    <p:sldId id="527" r:id="rId26"/>
    <p:sldId id="528" r:id="rId27"/>
    <p:sldId id="529" r:id="rId28"/>
    <p:sldId id="530" r:id="rId29"/>
    <p:sldId id="531" r:id="rId30"/>
    <p:sldId id="533" r:id="rId31"/>
    <p:sldId id="522" r:id="rId32"/>
    <p:sldId id="524" r:id="rId33"/>
    <p:sldId id="525" r:id="rId34"/>
    <p:sldId id="490" r:id="rId35"/>
    <p:sldId id="491" r:id="rId36"/>
    <p:sldId id="495" r:id="rId37"/>
    <p:sldId id="497" r:id="rId38"/>
    <p:sldId id="511" r:id="rId39"/>
    <p:sldId id="512" r:id="rId40"/>
    <p:sldId id="513" r:id="rId4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4" y="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85AF6-B750-4BE4-A776-A110C7D0235D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F46CE-5541-44AE-A95C-2D5184D6DA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298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1660B-D72F-40EE-B2B6-1563303992E7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483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431E-EB26-4957-A158-2D65204D3C1C}" type="datetimeFigureOut">
              <a:rPr lang="pl-PL" smtClean="0"/>
              <a:pPr/>
              <a:t>21.10.2021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6192-08CB-44FA-9C20-EBF145D2C7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431E-EB26-4957-A158-2D65204D3C1C}" type="datetimeFigureOut">
              <a:rPr lang="pl-PL" smtClean="0"/>
              <a:pPr/>
              <a:t>21.10.2021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6192-08CB-44FA-9C20-EBF145D2C7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431E-EB26-4957-A158-2D65204D3C1C}" type="datetimeFigureOut">
              <a:rPr lang="pl-PL" smtClean="0"/>
              <a:pPr/>
              <a:t>21.10.2021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6192-08CB-44FA-9C20-EBF145D2C7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431E-EB26-4957-A158-2D65204D3C1C}" type="datetimeFigureOut">
              <a:rPr lang="pl-PL" smtClean="0"/>
              <a:pPr/>
              <a:t>21.10.2021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6192-08CB-44FA-9C20-EBF145D2C7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431E-EB26-4957-A158-2D65204D3C1C}" type="datetimeFigureOut">
              <a:rPr lang="pl-PL" smtClean="0"/>
              <a:pPr/>
              <a:t>21.10.2021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6192-08CB-44FA-9C20-EBF145D2C7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431E-EB26-4957-A158-2D65204D3C1C}" type="datetimeFigureOut">
              <a:rPr lang="pl-PL" smtClean="0"/>
              <a:pPr/>
              <a:t>21.10.2021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6192-08CB-44FA-9C20-EBF145D2C7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431E-EB26-4957-A158-2D65204D3C1C}" type="datetimeFigureOut">
              <a:rPr lang="pl-PL" smtClean="0"/>
              <a:pPr/>
              <a:t>21.10.2021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6192-08CB-44FA-9C20-EBF145D2C7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431E-EB26-4957-A158-2D65204D3C1C}" type="datetimeFigureOut">
              <a:rPr lang="pl-PL" smtClean="0"/>
              <a:pPr/>
              <a:t>21.10.2021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6192-08CB-44FA-9C20-EBF145D2C7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431E-EB26-4957-A158-2D65204D3C1C}" type="datetimeFigureOut">
              <a:rPr lang="pl-PL" smtClean="0"/>
              <a:pPr/>
              <a:t>21.10.2021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6192-08CB-44FA-9C20-EBF145D2C7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431E-EB26-4957-A158-2D65204D3C1C}" type="datetimeFigureOut">
              <a:rPr lang="pl-PL" smtClean="0"/>
              <a:pPr/>
              <a:t>21.10.2021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6192-08CB-44FA-9C20-EBF145D2C7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E431E-EB26-4957-A158-2D65204D3C1C}" type="datetimeFigureOut">
              <a:rPr lang="pl-PL" smtClean="0"/>
              <a:pPr/>
              <a:t>21.10.2021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6192-08CB-44FA-9C20-EBF145D2C77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E431E-EB26-4957-A158-2D65204D3C1C}" type="datetimeFigureOut">
              <a:rPr lang="pl-PL" smtClean="0"/>
              <a:pPr/>
              <a:t>21.10.2021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A6192-08CB-44FA-9C20-EBF145D2C779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C362B71-8D61-4737-A256-F16AFACAA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16000"/>
          </a:blip>
          <a:srcRect l="9538" t="19275" r="76318" b="55290"/>
          <a:stretch/>
        </p:blipFill>
        <p:spPr>
          <a:xfrm>
            <a:off x="1794593" y="482719"/>
            <a:ext cx="5825407" cy="5892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17023258/" TargetMode="External"/><Relationship Id="rId5" Type="http://schemas.openxmlformats.org/officeDocument/2006/relationships/hyperlink" Target="https://pubmed.ncbi.nlm.nih.gov/28493799/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hał Dwornik\Desktop\MUM Medycyna Osteopatyczna\logo KN M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16632"/>
            <a:ext cx="1673834" cy="1670485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51520" y="1844824"/>
            <a:ext cx="8532440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lang="pl-PL" sz="53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kumimoji="0" lang="pl-PL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Times New Roman" pitchFamily="18" charset="0"/>
              </a:rPr>
            </a:br>
            <a:br>
              <a:rPr kumimoji="0" lang="pl-PL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Times New Roman" pitchFamily="18" charset="0"/>
              </a:rPr>
            </a:b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l-PL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195736" y="16156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KOŁO  NAUKOWE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MEDYCYNY OSTEOPATYCZNEJ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 FIZJOTERAPII</a:t>
            </a: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MAZOWIECKA UCZELNIA MEDYCZNA</a:t>
            </a:r>
          </a:p>
          <a:p>
            <a:pPr algn="ctr"/>
            <a:endParaRPr lang="pl-PL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PRACE BADAWCZE ZAKOŃCZONE  - OPUBLIKOWANE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4300" b="30050"/>
          <a:stretch>
            <a:fillRect/>
          </a:stretch>
        </p:blipFill>
        <p:spPr bwMode="auto">
          <a:xfrm>
            <a:off x="1979712" y="2276872"/>
            <a:ext cx="529086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932" t="20600" r="6294" b="37400"/>
          <a:stretch>
            <a:fillRect/>
          </a:stretch>
        </p:blipFill>
        <p:spPr bwMode="auto">
          <a:xfrm>
            <a:off x="179512" y="4293096"/>
            <a:ext cx="875617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86F8F32-7AA9-4F13-AB5E-74B642778F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8" t="19275" r="76318" b="55290"/>
          <a:stretch/>
        </p:blipFill>
        <p:spPr>
          <a:xfrm>
            <a:off x="261678" y="177273"/>
            <a:ext cx="1724439" cy="17443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D037FF-C4BC-4807-88E3-5032BC029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>
                <a:solidFill>
                  <a:srgbClr val="0070C0"/>
                </a:solidFill>
              </a:rPr>
              <a:t>CZEGO NIE ZOBACZYMY I NIE ZBADAMY PALPACYJNIE W BADANIU KLINICZNYM?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28AE4-ADE3-4F90-B576-A5FEAFFB7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</a:t>
            </a:r>
            <a:r>
              <a:rPr lang="pl-P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znamy aktualnych klinicznych </a:t>
            </a:r>
            <a:r>
              <a:rPr lang="pl-P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właściwości fizycznych badanych tkanek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Obszary dysfunkcyjne (najczęściej odczuwane jako sztywne), położone głębiej mogą pozostać  ukryte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badaniu </a:t>
            </a:r>
            <a:r>
              <a:rPr lang="pl-PL" sz="20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palpacyjnym</a:t>
            </a:r>
            <a:r>
              <a:rPr lang="pl-P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również trudno określić precyzyjnie 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wielkości tych dysfunkcji oraz wielkość poprawy lub pogorszenia objawów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badaniu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osteopatycznym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bardzo ważna jest ocena ukrwienia tkanek, której nie jesteśmy w stanie wiarygodnie ocenić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palpacyjnie</a:t>
            </a:r>
            <a:endParaRPr lang="pl-PL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badaniu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palpacyjnym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nie jesteśmy wstanie rozpoznać wszystkich przeciwwskazań do terapii lub do wykonywania niektórych technik leczniczych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56A4AD-D7A2-40D2-9BCA-4CD5EDB3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1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4A287F-B585-4129-94F1-6663C030E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NOWE METODY DIAGNOSTYCZNE (EBM) </a:t>
            </a:r>
            <a:br>
              <a:rPr lang="pl-PL" sz="2400" b="1" dirty="0">
                <a:solidFill>
                  <a:srgbClr val="0070C0"/>
                </a:solidFill>
              </a:rPr>
            </a:br>
            <a:r>
              <a:rPr lang="pl-PL" sz="2400" b="1" dirty="0">
                <a:solidFill>
                  <a:srgbClr val="0070C0"/>
                </a:solidFill>
              </a:rPr>
              <a:t>WYKORZYSTYWANE W OSTEOPATII </a:t>
            </a:r>
            <a:br>
              <a:rPr lang="pl-PL" sz="2400" b="1" dirty="0">
                <a:solidFill>
                  <a:srgbClr val="0070C0"/>
                </a:solidFill>
              </a:rPr>
            </a:br>
            <a:r>
              <a:rPr lang="pl-PL" sz="2400" b="1" dirty="0">
                <a:solidFill>
                  <a:srgbClr val="0070C0"/>
                </a:solidFill>
              </a:rPr>
              <a:t>- MIOMETRIA , ELASTOGRAFIA USG, POWER DOPPLER USG</a:t>
            </a: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637E5E-7926-455F-9090-C810910D8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/>
          <a:lstStyle/>
          <a:p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MIOMETRIA</a:t>
            </a:r>
          </a:p>
          <a:p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Dokładny i czuły sposób obiektywnej i nieinwazyjnej palpacji cyfrowej powierzchownych mięśni szkieletowych, powięzi, ścięgien, więzadeł, skóry i innych miękkich tkanek</a:t>
            </a:r>
          </a:p>
          <a:p>
            <a:endParaRPr lang="pl-PL" sz="2000" dirty="0"/>
          </a:p>
          <a:p>
            <a:r>
              <a:rPr lang="pl-PL" sz="2000" b="1" dirty="0">
                <a:solidFill>
                  <a:srgbClr val="002060"/>
                </a:solidFill>
              </a:rPr>
              <a:t>ELASTOGRAFIA USG </a:t>
            </a:r>
          </a:p>
          <a:p>
            <a:r>
              <a:rPr lang="pl-PL" sz="2000" dirty="0"/>
              <a:t>      Obiektywna metoda oceny różnic w sztywności i gęstości tkanek</a:t>
            </a:r>
          </a:p>
          <a:p>
            <a:endParaRPr lang="pl-PL" sz="2000" dirty="0"/>
          </a:p>
          <a:p>
            <a:r>
              <a:rPr lang="pl-PL" sz="2000" b="1" dirty="0">
                <a:solidFill>
                  <a:srgbClr val="002060"/>
                </a:solidFill>
              </a:rPr>
              <a:t>POWER DOPPLER USG</a:t>
            </a:r>
            <a:endParaRPr lang="pl-PL" sz="2000" dirty="0"/>
          </a:p>
          <a:p>
            <a:r>
              <a:rPr lang="pl-PL" sz="2000" dirty="0"/>
              <a:t>      Polega na uwidocznieniu i pomiarze ilościowym przepływu krwi w naczyniach o niewielkich przekrojach poprzecznych  i  głęboko położonych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D4D724-A8A5-4854-B0A1-F857A223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063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4A287F-B585-4129-94F1-6663C030E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109"/>
          </a:xfrm>
        </p:spPr>
        <p:txBody>
          <a:bodyPr>
            <a:normAutofit fontScale="90000"/>
          </a:bodyPr>
          <a:lstStyle/>
          <a:p>
            <a:br>
              <a:rPr lang="pl-PL" sz="2400" b="1" dirty="0">
                <a:solidFill>
                  <a:srgbClr val="002060"/>
                </a:solidFill>
              </a:rPr>
            </a:br>
            <a:r>
              <a:rPr lang="pl-PL" sz="2700" b="1" dirty="0">
                <a:solidFill>
                  <a:srgbClr val="0070C0"/>
                </a:solidFill>
              </a:rPr>
              <a:t>MIOMETRIA</a:t>
            </a:r>
            <a:r>
              <a:rPr lang="pl-PL" sz="2700" b="1" baseline="30000" dirty="0">
                <a:solidFill>
                  <a:srgbClr val="0070C0"/>
                </a:solidFill>
              </a:rPr>
              <a:t>1</a:t>
            </a:r>
            <a:r>
              <a:rPr lang="pl-PL" sz="2700" b="1" dirty="0">
                <a:solidFill>
                  <a:srgbClr val="0070C0"/>
                </a:solidFill>
              </a:rPr>
              <a:t> , ELASTOGRAFIA USG </a:t>
            </a:r>
            <a:r>
              <a:rPr lang="pl-PL" sz="2700" b="1" baseline="30000" dirty="0">
                <a:solidFill>
                  <a:srgbClr val="0070C0"/>
                </a:solidFill>
              </a:rPr>
              <a:t>2</a:t>
            </a:r>
            <a:r>
              <a:rPr lang="pl-PL" sz="2700" b="1" dirty="0">
                <a:solidFill>
                  <a:srgbClr val="0070C0"/>
                </a:solidFill>
              </a:rPr>
              <a:t>, POWER DOPPLER USG </a:t>
            </a:r>
            <a:r>
              <a:rPr lang="pl-PL" sz="2700" b="1" baseline="30000" dirty="0">
                <a:solidFill>
                  <a:srgbClr val="0070C0"/>
                </a:solidFill>
              </a:rPr>
              <a:t>3</a:t>
            </a:r>
            <a:br>
              <a:rPr lang="pl-PL" sz="2700" b="1" dirty="0">
                <a:solidFill>
                  <a:srgbClr val="0070C0"/>
                </a:solidFill>
              </a:rPr>
            </a:br>
            <a:br>
              <a:rPr lang="pl-PL" sz="1600" dirty="0"/>
            </a:br>
            <a:endParaRPr lang="pl-PL" sz="2400" b="1" dirty="0">
              <a:solidFill>
                <a:srgbClr val="002060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D4D724-A8A5-4854-B0A1-F857A223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12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D14FDA3-8CCD-40DA-BF5F-B33876DD5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07" t="19882" r="21863" b="48537"/>
          <a:stretch/>
        </p:blipFill>
        <p:spPr>
          <a:xfrm>
            <a:off x="200533" y="456245"/>
            <a:ext cx="5386114" cy="202155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0C7A54E-85FA-4163-A5C4-3BC33BDC4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34" t="51794" r="24348" b="16625"/>
          <a:stretch/>
        </p:blipFill>
        <p:spPr>
          <a:xfrm>
            <a:off x="1002502" y="2382459"/>
            <a:ext cx="5173011" cy="22348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80B6EC6-A1C6-4ED6-BC83-326D798514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36" t="52567" r="33602" b="11699"/>
          <a:stretch/>
        </p:blipFill>
        <p:spPr>
          <a:xfrm>
            <a:off x="1458658" y="4518405"/>
            <a:ext cx="5327374" cy="1837945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BD19B25-587B-4D47-976B-B939832D50F9}"/>
              </a:ext>
            </a:extLst>
          </p:cNvPr>
          <p:cNvSpPr txBox="1"/>
          <p:nvPr/>
        </p:nvSpPr>
        <p:spPr>
          <a:xfrm>
            <a:off x="5586647" y="1340625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02060"/>
                </a:solidFill>
              </a:rPr>
              <a:t>MIOMETRIA</a:t>
            </a:r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AC7D8F-A521-4653-9BEC-BC5C9FB31F7F}"/>
              </a:ext>
            </a:extLst>
          </p:cNvPr>
          <p:cNvSpPr txBox="1"/>
          <p:nvPr/>
        </p:nvSpPr>
        <p:spPr>
          <a:xfrm>
            <a:off x="6120935" y="3220047"/>
            <a:ext cx="2094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02060"/>
                </a:solidFill>
              </a:rPr>
              <a:t>ELASTOGRAFIA USG</a:t>
            </a:r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E6B72D0-F9CF-4B86-BC9A-3242EF15561A}"/>
              </a:ext>
            </a:extLst>
          </p:cNvPr>
          <p:cNvSpPr txBox="1"/>
          <p:nvPr/>
        </p:nvSpPr>
        <p:spPr>
          <a:xfrm>
            <a:off x="6786032" y="5271309"/>
            <a:ext cx="2548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02060"/>
                </a:solidFill>
              </a:rPr>
              <a:t>POWER DOPPLER USG</a:t>
            </a:r>
            <a:br>
              <a:rPr lang="pl-PL" sz="600" b="0" i="0" dirty="0">
                <a:solidFill>
                  <a:srgbClr val="000000"/>
                </a:solidFill>
                <a:effectLst/>
                <a:latin typeface="Linux Libertine"/>
              </a:rPr>
            </a:br>
            <a:endParaRPr lang="pl-PL" dirty="0"/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6334611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en-US" sz="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Pruyn</a:t>
            </a: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EC, </a:t>
            </a:r>
            <a:r>
              <a:rPr kumimoji="0" lang="en-US" sz="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Watsford</a:t>
            </a: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ML, Murphy AJ. Validity and reliability of three methods of stiffness assessment. J Sport Health Sci. 2016 Dec; 5(4):476-483.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en-US" sz="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Taljanovic</a:t>
            </a: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MS, </a:t>
            </a:r>
            <a:r>
              <a:rPr kumimoji="0" lang="en-US" sz="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Gimber</a:t>
            </a: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LH, Becker GW, </a:t>
            </a:r>
            <a:r>
              <a:rPr kumimoji="0" lang="en-US" sz="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Latt</a:t>
            </a: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LD, </a:t>
            </a:r>
            <a:r>
              <a:rPr kumimoji="0" lang="en-US" sz="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Klauser</a:t>
            </a: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AS, Melville DM, </a:t>
            </a:r>
            <a:r>
              <a:rPr kumimoji="0" lang="en-US" sz="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Gao</a:t>
            </a: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L, Witte RS.</a:t>
            </a: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  <a:hlinkClick r:id="rId5"/>
              </a:rPr>
              <a:t> </a:t>
            </a: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Elastography</a:t>
            </a: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: Basic Physics and Musculoskeletal Applications.Radiographics.2017</a:t>
            </a:r>
            <a:r>
              <a:rPr kumimoji="0" lang="pl-PL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;</a:t>
            </a:r>
            <a:r>
              <a:rPr lang="pl-PL" sz="800" b="1" i="1" dirty="0">
                <a:solidFill>
                  <a:srgbClr val="0070C0"/>
                </a:solidFill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800" b="1" i="1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Ma</a:t>
            </a: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y-Jun;37(3):855-870.</a:t>
            </a:r>
            <a:b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  <a:hlinkClick r:id="rId6"/>
              </a:rPr>
            </a:b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3. Joshua F, Edmonds J, </a:t>
            </a:r>
            <a:r>
              <a:rPr kumimoji="0" lang="en-US" sz="8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Lassere</a:t>
            </a:r>
            <a:r>
              <a:rPr kumimoji="0" lang="en-US" sz="8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M. Power Doppler ultrasound in musculoskeletal disease: a systematic review. Arthritis Rheum. 2006 Oct;36(2):99-108.</a:t>
            </a:r>
            <a:r>
              <a:rPr kumimoji="0" lang="pl-PL" sz="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3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E8A5B7D-1496-49E7-9443-D9E285DFD9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13</a:t>
            </a:fld>
            <a:endParaRPr lang="pl-PL"/>
          </a:p>
        </p:txBody>
      </p:sp>
      <p:pic>
        <p:nvPicPr>
          <p:cNvPr id="6" name="Obraz 5" descr="Obraz zawierający tekst, zrzut ekranu, wyświetlanie&#10;&#10;Opis wygenerowany automatycznie">
            <a:extLst>
              <a:ext uri="{FF2B5EF4-FFF2-40B4-BE49-F238E27FC236}">
                <a16:creationId xmlns:a16="http://schemas.microsoft.com/office/drawing/2014/main" id="{2EB27B73-D919-4491-970C-662AB19C6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31" t="22719" r="23149" b="14518"/>
          <a:stretch/>
        </p:blipFill>
        <p:spPr>
          <a:xfrm>
            <a:off x="4687085" y="3980924"/>
            <a:ext cx="4273102" cy="2609324"/>
          </a:xfrm>
          <a:prstGeom prst="rect">
            <a:avLst/>
          </a:prstGeom>
        </p:spPr>
      </p:pic>
      <p:pic>
        <p:nvPicPr>
          <p:cNvPr id="7" name="Obraz 6" descr="Obraz zawierający tekst, zrzut ekranu, monitor, sprzęt elektroniczny&#10;&#10;Opis wygenerowany automatycznie">
            <a:extLst>
              <a:ext uri="{FF2B5EF4-FFF2-40B4-BE49-F238E27FC236}">
                <a16:creationId xmlns:a16="http://schemas.microsoft.com/office/drawing/2014/main" id="{D37CDB6C-F806-495C-99A2-ED6EC2DA3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30" t="24824" r="38066" b="14335"/>
          <a:stretch/>
        </p:blipFill>
        <p:spPr>
          <a:xfrm>
            <a:off x="237065" y="995230"/>
            <a:ext cx="4271687" cy="2793703"/>
          </a:xfrm>
          <a:prstGeom prst="rect">
            <a:avLst/>
          </a:prstGeom>
        </p:spPr>
      </p:pic>
      <p:pic>
        <p:nvPicPr>
          <p:cNvPr id="9" name="Obraz 8" descr="Obraz zawierający tekst, wewnątrz, sprzęt elektroniczny, monitor&#10;&#10;Opis wygenerowany automatycznie">
            <a:extLst>
              <a:ext uri="{FF2B5EF4-FFF2-40B4-BE49-F238E27FC236}">
                <a16:creationId xmlns:a16="http://schemas.microsoft.com/office/drawing/2014/main" id="{1DDB5265-800F-4031-AB2C-209CD05F5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81" t="21444" r="17734" b="19821"/>
          <a:stretch/>
        </p:blipFill>
        <p:spPr>
          <a:xfrm>
            <a:off x="237065" y="3980924"/>
            <a:ext cx="4294519" cy="2596004"/>
          </a:xfrm>
          <a:prstGeom prst="rect">
            <a:avLst/>
          </a:prstGeom>
        </p:spPr>
      </p:pic>
      <p:pic>
        <p:nvPicPr>
          <p:cNvPr id="10" name="Obraz 9" descr="Obraz zawierający tekst, wewnątrz, monitor, wyświetlanie&#10;&#10;Opis wygenerowany automatycznie">
            <a:extLst>
              <a:ext uri="{FF2B5EF4-FFF2-40B4-BE49-F238E27FC236}">
                <a16:creationId xmlns:a16="http://schemas.microsoft.com/office/drawing/2014/main" id="{7E14D485-5408-4373-8335-CE1623C0D1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48" t="23407" r="18287" b="13634"/>
          <a:stretch/>
        </p:blipFill>
        <p:spPr>
          <a:xfrm>
            <a:off x="4687085" y="995230"/>
            <a:ext cx="4271686" cy="2793704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DE25A1B6-E16C-4893-82CE-0F2678D28598}"/>
              </a:ext>
            </a:extLst>
          </p:cNvPr>
          <p:cNvSpPr txBox="1">
            <a:spLocks/>
          </p:cNvSpPr>
          <p:nvPr/>
        </p:nvSpPr>
        <p:spPr>
          <a:xfrm>
            <a:off x="390743" y="145700"/>
            <a:ext cx="8229600" cy="581777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FontTx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3300" b="1" dirty="0">
                <a:solidFill>
                  <a:srgbClr val="002060"/>
                </a:solidFill>
              </a:rPr>
              <a:t> </a:t>
            </a:r>
            <a:r>
              <a:rPr lang="pl-PL" sz="2500" b="1" dirty="0">
                <a:solidFill>
                  <a:srgbClr val="0070C0"/>
                </a:solidFill>
              </a:rPr>
              <a:t>MIOMETRIA</a:t>
            </a:r>
          </a:p>
          <a:p>
            <a:endParaRPr lang="pl-PL" sz="2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6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26E5249-D341-48BA-A4B9-500D90302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78C4133-F5AA-4037-9DFF-B03A0DC4D2FA}"/>
              </a:ext>
            </a:extLst>
          </p:cNvPr>
          <p:cNvSpPr txBox="1"/>
          <p:nvPr/>
        </p:nvSpPr>
        <p:spPr>
          <a:xfrm>
            <a:off x="457200" y="1406769"/>
            <a:ext cx="8405446" cy="5304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9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 napięcia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rabicPeriod"/>
            </a:pPr>
            <a:r>
              <a:rPr lang="pl-PL" sz="19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Frequency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[Hz] – opisuje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9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Napięcie 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tkanek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rabicPeriod"/>
            </a:pPr>
            <a:endParaRPr lang="pl-PL" sz="1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457200">
              <a:lnSpc>
                <a:spcPct val="107000"/>
              </a:lnSpc>
              <a:spcAft>
                <a:spcPts val="800"/>
              </a:spcAft>
            </a:pPr>
            <a:r>
              <a:rPr lang="pl-PL" sz="19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Właściwości biomechaniczne 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 startAt="3"/>
            </a:pPr>
            <a:r>
              <a:rPr lang="pl-PL" sz="19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Dynamic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Stiffness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[N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/m]  - opisuje </a:t>
            </a:r>
            <a:r>
              <a:rPr lang="pl-PL" sz="19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l-PL" sz="19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ztywność 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tkanek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rabicPeriod" startAt="3"/>
            </a:pPr>
            <a:r>
              <a:rPr lang="pl-PL" sz="19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Logarithmic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Decrement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natural 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oscillation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logarytmiczny spadek drgań własnych, opisuje </a:t>
            </a:r>
            <a:r>
              <a:rPr lang="pl-PL" sz="19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Elastyczność </a:t>
            </a:r>
          </a:p>
          <a:p>
            <a:pPr marL="457200" lvl="0" indent="-457200">
              <a:lnSpc>
                <a:spcPct val="107000"/>
              </a:lnSpc>
            </a:pPr>
            <a:endParaRPr lang="pl-PL" sz="1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</a:pPr>
            <a:r>
              <a:rPr lang="pl-PL" sz="19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Właściwości </a:t>
            </a:r>
            <a:r>
              <a:rPr lang="pl-PL" sz="19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lepkosprężyste</a:t>
            </a:r>
            <a:endParaRPr lang="pl-PL" sz="19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rabicPeriod" startAt="4"/>
            </a:pPr>
            <a:r>
              <a:rPr lang="pl-PL" sz="19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Relaxation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[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– czas relaksacji naprężeń  mechanicznych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4"/>
            </a:pPr>
            <a:r>
              <a:rPr lang="pl-PL" sz="19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C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Ratio of 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deformation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Relaxation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time, charakteryzujący CREEP          (Deborah </a:t>
            </a:r>
            <a:r>
              <a:rPr lang="pl-PL" sz="19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- liczba Deborah jest definiowana jako stosunek czasu potrzebnego na dostosowanie się materiału do przyłożonych naprężeń lub odkształceń.</a:t>
            </a:r>
            <a:endParaRPr lang="pl-PL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EF15D663-E7E9-43A7-8593-14EDF45285E7}"/>
              </a:ext>
            </a:extLst>
          </p:cNvPr>
          <p:cNvSpPr txBox="1">
            <a:spLocks/>
          </p:cNvSpPr>
          <p:nvPr/>
        </p:nvSpPr>
        <p:spPr>
          <a:xfrm>
            <a:off x="390743" y="145700"/>
            <a:ext cx="8229600" cy="101488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FontTx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3300" b="1" dirty="0">
                <a:solidFill>
                  <a:srgbClr val="002060"/>
                </a:solidFill>
              </a:rPr>
              <a:t> </a:t>
            </a:r>
            <a:r>
              <a:rPr lang="pl-PL" sz="2500" b="1" dirty="0">
                <a:solidFill>
                  <a:srgbClr val="0070C0"/>
                </a:solidFill>
              </a:rPr>
              <a:t>MIOMETRIA</a:t>
            </a:r>
          </a:p>
          <a:p>
            <a:pPr>
              <a:lnSpc>
                <a:spcPct val="120000"/>
              </a:lnSpc>
            </a:pPr>
            <a:r>
              <a:rPr lang="pl-PL" sz="2500" b="1" dirty="0">
                <a:solidFill>
                  <a:srgbClr val="0070C0"/>
                </a:solidFill>
              </a:rPr>
              <a:t>MYOTON – 5 PARAMETRÓW MIERZALNYCH</a:t>
            </a:r>
          </a:p>
          <a:p>
            <a:endParaRPr lang="pl-PL" sz="2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13242F7-DFFA-44F4-8D6C-4660089272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4" name="Obraz 3" descr="Obraz zawierający tekst, zrzut ekranu, monitor, wewnątrz&#10;&#10;Opis wygenerowany automatycznie">
            <a:extLst>
              <a:ext uri="{FF2B5EF4-FFF2-40B4-BE49-F238E27FC236}">
                <a16:creationId xmlns:a16="http://schemas.microsoft.com/office/drawing/2014/main" id="{AA42B0F5-1D10-4825-BAA0-D65DE09E7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6" t="23898" r="17901" b="15795"/>
          <a:stretch/>
        </p:blipFill>
        <p:spPr>
          <a:xfrm>
            <a:off x="499868" y="1927962"/>
            <a:ext cx="8288215" cy="431268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8A95D9F-D8F4-433B-ADFE-FB93AD2DC6AA}"/>
              </a:ext>
            </a:extLst>
          </p:cNvPr>
          <p:cNvSpPr txBox="1"/>
          <p:nvPr/>
        </p:nvSpPr>
        <p:spPr>
          <a:xfrm>
            <a:off x="237441" y="143962"/>
            <a:ext cx="8350846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NAPIĘCIE TKANEK </a:t>
            </a:r>
          </a:p>
        </p:txBody>
      </p:sp>
      <p:pic>
        <p:nvPicPr>
          <p:cNvPr id="10" name="Obraz 9" descr="Obraz zawierający tekst, zrzut ekranu, monitor, wewnątrz&#10;&#10;Opis wygenerowany automatycznie">
            <a:extLst>
              <a:ext uri="{FF2B5EF4-FFF2-40B4-BE49-F238E27FC236}">
                <a16:creationId xmlns:a16="http://schemas.microsoft.com/office/drawing/2014/main" id="{373D8B9B-B12E-499E-B7C4-C259BE39C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90" t="64526" r="63702" b="27730"/>
          <a:stretch/>
        </p:blipFill>
        <p:spPr>
          <a:xfrm>
            <a:off x="1449907" y="4758921"/>
            <a:ext cx="1307384" cy="66930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8A95D9F-D8F4-433B-ADFE-FB93AD2DC6AA}"/>
              </a:ext>
            </a:extLst>
          </p:cNvPr>
          <p:cNvSpPr txBox="1"/>
          <p:nvPr/>
        </p:nvSpPr>
        <p:spPr>
          <a:xfrm>
            <a:off x="468553" y="907969"/>
            <a:ext cx="8350846" cy="704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</a:pPr>
            <a:r>
              <a:rPr lang="pl-PL" sz="19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pl-PL" sz="19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Frequency</a:t>
            </a:r>
            <a:r>
              <a:rPr lang="pl-PL" sz="19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[Hz] – częstotliwość drgań własnych tkanki, charakteryzujący stan napięcia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5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A64714D-03AB-437B-98F6-A6EF23F798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4" name="Obraz 3" descr="Obraz zawierający tekst, zrzut ekranu, monitor, wyświetlanie&#10;&#10;Opis wygenerowany automatycznie">
            <a:extLst>
              <a:ext uri="{FF2B5EF4-FFF2-40B4-BE49-F238E27FC236}">
                <a16:creationId xmlns:a16="http://schemas.microsoft.com/office/drawing/2014/main" id="{0358AA13-5E7F-43D0-BC02-226629554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1" t="21934" r="17845" b="15403"/>
          <a:stretch/>
        </p:blipFill>
        <p:spPr>
          <a:xfrm>
            <a:off x="398976" y="1861709"/>
            <a:ext cx="8255113" cy="4455806"/>
          </a:xfrm>
          <a:prstGeom prst="rect">
            <a:avLst/>
          </a:prstGeom>
        </p:spPr>
      </p:pic>
      <p:pic>
        <p:nvPicPr>
          <p:cNvPr id="6" name="Obraz 5" descr="Obraz zawierający tekst, zrzut ekranu, czarny, wyświetlanie&#10;&#10;Opis wygenerowany automatycznie">
            <a:extLst>
              <a:ext uri="{FF2B5EF4-FFF2-40B4-BE49-F238E27FC236}">
                <a16:creationId xmlns:a16="http://schemas.microsoft.com/office/drawing/2014/main" id="{B51DA93A-3164-4E19-9103-691C0CC28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72" t="64133" r="55193" b="26600"/>
          <a:stretch/>
        </p:blipFill>
        <p:spPr>
          <a:xfrm>
            <a:off x="1807164" y="4783715"/>
            <a:ext cx="1087593" cy="73299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574D205-EBA8-4F6F-9CD6-E4F6DD926C74}"/>
              </a:ext>
            </a:extLst>
          </p:cNvPr>
          <p:cNvSpPr txBox="1"/>
          <p:nvPr/>
        </p:nvSpPr>
        <p:spPr>
          <a:xfrm>
            <a:off x="298064" y="243604"/>
            <a:ext cx="8143717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WŁAŚCIWOŚCI </a:t>
            </a:r>
            <a:r>
              <a:rPr lang="pl-PL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BIOMECHANICZNE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574D205-EBA8-4F6F-9CD6-E4F6DD926C74}"/>
              </a:ext>
            </a:extLst>
          </p:cNvPr>
          <p:cNvSpPr txBox="1"/>
          <p:nvPr/>
        </p:nvSpPr>
        <p:spPr>
          <a:xfrm>
            <a:off x="353635" y="1197322"/>
            <a:ext cx="8594727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Dynamic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Stiffness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[N/m] Sztywność </a:t>
            </a:r>
          </a:p>
        </p:txBody>
      </p:sp>
    </p:spTree>
    <p:extLst>
      <p:ext uri="{BB962C8B-B14F-4D97-AF65-F5344CB8AC3E}">
        <p14:creationId xmlns:p14="http://schemas.microsoft.com/office/powerpoint/2010/main" val="31558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A64714D-03AB-437B-98F6-A6EF23F798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574D205-EBA8-4F6F-9CD6-E4F6DD926C74}"/>
              </a:ext>
            </a:extLst>
          </p:cNvPr>
          <p:cNvSpPr txBox="1"/>
          <p:nvPr/>
        </p:nvSpPr>
        <p:spPr>
          <a:xfrm>
            <a:off x="298064" y="268014"/>
            <a:ext cx="8143717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WŁAŚCIWOŚCI </a:t>
            </a:r>
            <a:r>
              <a:rPr lang="pl-PL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BIOMECHANICZNE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574D205-EBA8-4F6F-9CD6-E4F6DD926C74}"/>
              </a:ext>
            </a:extLst>
          </p:cNvPr>
          <p:cNvSpPr txBox="1"/>
          <p:nvPr/>
        </p:nvSpPr>
        <p:spPr>
          <a:xfrm>
            <a:off x="298064" y="834912"/>
            <a:ext cx="8594727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</a:pP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Logarithmic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Decrement</a:t>
            </a: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natural </a:t>
            </a:r>
            <a:r>
              <a:rPr lang="pl-PL" sz="2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oscillation</a:t>
            </a: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logarytmiczny spadek drgań własnych, charakteryzujący elastyczność </a:t>
            </a:r>
          </a:p>
        </p:txBody>
      </p:sp>
      <p:pic>
        <p:nvPicPr>
          <p:cNvPr id="9" name="Obraz 8" descr="Obraz zawierający tekst, zrzut ekranu, monitor, czarny&#10;&#10;Opis wygenerowany automatycznie">
            <a:extLst>
              <a:ext uri="{FF2B5EF4-FFF2-40B4-BE49-F238E27FC236}">
                <a16:creationId xmlns:a16="http://schemas.microsoft.com/office/drawing/2014/main" id="{32C48600-D46E-4E86-8CBF-8C46DDB7C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2" t="22229" r="18508" b="15796"/>
          <a:stretch/>
        </p:blipFill>
        <p:spPr>
          <a:xfrm>
            <a:off x="216209" y="1838904"/>
            <a:ext cx="8711582" cy="4698298"/>
          </a:xfrm>
          <a:prstGeom prst="rect">
            <a:avLst/>
          </a:prstGeom>
        </p:spPr>
      </p:pic>
      <p:pic>
        <p:nvPicPr>
          <p:cNvPr id="6" name="Obraz 5" descr="Obraz zawierający tekst, zrzut ekranu, monitor, wyświetlanie&#10;&#10;Opis wygenerowany automatycznie">
            <a:extLst>
              <a:ext uri="{FF2B5EF4-FFF2-40B4-BE49-F238E27FC236}">
                <a16:creationId xmlns:a16="http://schemas.microsoft.com/office/drawing/2014/main" id="{22D5D244-0709-4A5A-915C-D7508E2CE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85" t="63676" r="30608" b="26108"/>
          <a:stretch/>
        </p:blipFill>
        <p:spPr>
          <a:xfrm>
            <a:off x="1849849" y="4982048"/>
            <a:ext cx="3227997" cy="74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5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1A255A0-10B2-4D02-993C-07958D043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24E8181-F1F5-495D-8D8C-35E1372B9A06}"/>
              </a:ext>
            </a:extLst>
          </p:cNvPr>
          <p:cNvSpPr txBox="1"/>
          <p:nvPr/>
        </p:nvSpPr>
        <p:spPr>
          <a:xfrm>
            <a:off x="318494" y="1370635"/>
            <a:ext cx="8269793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Logarytmiczny spadek naturalnej oscylacji tkanki (częstotliwości drgań własnych tkanki) charakteryzuje jej elastyczność</a:t>
            </a:r>
          </a:p>
          <a:p>
            <a:pPr defTabSz="914400">
              <a:spcBef>
                <a:spcPct val="20000"/>
              </a:spcBef>
            </a:pPr>
            <a:endParaRPr lang="pl-PL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Elastyczność jest biomechaniczną właściwością, która charakteryzuje zdolność do odzyskania początkowego kształtu po usunięciu zewnętrznej siły odkształcającej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Elastyczność jest odwrotnie proporcjonalna do spadku naturalnej oscylacji tkanki, dlatego też, jeśli zmniejsza się oscylacja, wzrasta elastyczność tkanki - czyli  zmniejszenie wartości „</a:t>
            </a:r>
            <a:r>
              <a:rPr lang="pl-PL" sz="2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Decrement</a:t>
            </a: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oscillation</a:t>
            </a: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powoduje wzrost elastyczność tkanki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Teoretycznie 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jeżeli „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Decrement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Oscillation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równy jest  0 (zero) oznacza to elastyczność absolutną (tzn. nie ma tłumienia drgań tkanki)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8A95D9F-D8F4-433B-ADFE-FB93AD2DC6AA}"/>
              </a:ext>
            </a:extLst>
          </p:cNvPr>
          <p:cNvSpPr txBox="1"/>
          <p:nvPr/>
        </p:nvSpPr>
        <p:spPr>
          <a:xfrm>
            <a:off x="237441" y="143962"/>
            <a:ext cx="8350846" cy="111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WŁAŚCIWOŚCI BIOMECHANICZNE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-  ELASTYCZNOŚĆ</a:t>
            </a:r>
          </a:p>
        </p:txBody>
      </p:sp>
    </p:spTree>
    <p:extLst>
      <p:ext uri="{BB962C8B-B14F-4D97-AF65-F5344CB8AC3E}">
        <p14:creationId xmlns:p14="http://schemas.microsoft.com/office/powerpoint/2010/main" val="427424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A64714D-03AB-437B-98F6-A6EF23F798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19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574D205-EBA8-4F6F-9CD6-E4F6DD926C74}"/>
              </a:ext>
            </a:extLst>
          </p:cNvPr>
          <p:cNvSpPr txBox="1"/>
          <p:nvPr/>
        </p:nvSpPr>
        <p:spPr>
          <a:xfrm>
            <a:off x="298064" y="268014"/>
            <a:ext cx="8143717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WŁAŚCIWOŚCI </a:t>
            </a:r>
            <a:r>
              <a:rPr lang="pl-PL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LEPKOSPRĘŻYSTE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574D205-EBA8-4F6F-9CD6-E4F6DD926C74}"/>
              </a:ext>
            </a:extLst>
          </p:cNvPr>
          <p:cNvSpPr txBox="1"/>
          <p:nvPr/>
        </p:nvSpPr>
        <p:spPr>
          <a:xfrm>
            <a:off x="298064" y="834912"/>
            <a:ext cx="8594727" cy="10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</a:pP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Relaxation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[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– czas relaksacji naprężeń  mechanicznych </a:t>
            </a:r>
          </a:p>
          <a:p>
            <a:pPr marL="457200" lvl="0" indent="-457200">
              <a:lnSpc>
                <a:spcPct val="107000"/>
              </a:lnSpc>
            </a:pPr>
            <a:endParaRPr lang="pl-PL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az 8" descr="Obraz zawierający tekst, zrzut ekranu, monitor, czarny&#10;&#10;Opis wygenerowany automatycznie">
            <a:extLst>
              <a:ext uri="{FF2B5EF4-FFF2-40B4-BE49-F238E27FC236}">
                <a16:creationId xmlns:a16="http://schemas.microsoft.com/office/drawing/2014/main" id="{85345F90-4032-4162-ACBB-5E88487AC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8" t="23014" r="18177" b="15304"/>
          <a:stretch/>
        </p:blipFill>
        <p:spPr>
          <a:xfrm>
            <a:off x="217948" y="1616618"/>
            <a:ext cx="8708103" cy="4678092"/>
          </a:xfrm>
          <a:prstGeom prst="rect">
            <a:avLst/>
          </a:prstGeom>
        </p:spPr>
      </p:pic>
      <p:pic>
        <p:nvPicPr>
          <p:cNvPr id="6" name="Obraz 5" descr="Obraz zawierający tekst, zrzut ekranu, monitor, wyświetlanie&#10;&#10;Opis wygenerowany automatycznie">
            <a:extLst>
              <a:ext uri="{FF2B5EF4-FFF2-40B4-BE49-F238E27FC236}">
                <a16:creationId xmlns:a16="http://schemas.microsoft.com/office/drawing/2014/main" id="{C0A31897-1895-4C95-BA8A-8BB91C7D1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41" t="63838" r="20276" b="26894"/>
          <a:stretch/>
        </p:blipFill>
        <p:spPr>
          <a:xfrm>
            <a:off x="1566098" y="4617466"/>
            <a:ext cx="4035149" cy="8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chał Dwornik\Desktop\MUM Medycyna Osteopatyczna\logo KN M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16632"/>
            <a:ext cx="1673834" cy="1670485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251520" y="1844824"/>
            <a:ext cx="8532440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b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lang="pl-PL" sz="53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kumimoji="0" lang="pl-PL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Times New Roman" pitchFamily="18" charset="0"/>
              </a:rPr>
            </a:br>
            <a:br>
              <a:rPr kumimoji="0" lang="pl-PL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Times New Roman" pitchFamily="18" charset="0"/>
              </a:rPr>
            </a:b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l-PL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267744" y="11663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KOŁO  NAUKOWE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MEDYCYNY OSTEOPATYCZNEJ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 FIZJOTERAPII</a:t>
            </a: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MAZOWIECKA UCZELNIA MEDYCZNA</a:t>
            </a:r>
          </a:p>
          <a:p>
            <a:pPr algn="ctr"/>
            <a:endParaRPr lang="pl-PL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PRACE BADAWCZE ZAKOŃCZONE  - OPUBLIKOWANE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10332" t="23750" r="33560" b="16401"/>
          <a:stretch>
            <a:fillRect/>
          </a:stretch>
        </p:blipFill>
        <p:spPr bwMode="auto">
          <a:xfrm>
            <a:off x="1115616" y="3401616"/>
            <a:ext cx="698477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953" t="22700" r="5501" b="38450"/>
          <a:stretch>
            <a:fillRect/>
          </a:stretch>
        </p:blipFill>
        <p:spPr bwMode="auto">
          <a:xfrm>
            <a:off x="2195736" y="2132856"/>
            <a:ext cx="4536504" cy="108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86F8F32-7AA9-4F13-AB5E-74B642778F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8" t="19275" r="76318" b="55290"/>
          <a:stretch/>
        </p:blipFill>
        <p:spPr>
          <a:xfrm>
            <a:off x="225718" y="193620"/>
            <a:ext cx="1724439" cy="17443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1A255A0-10B2-4D02-993C-07958D043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24E8181-F1F5-495D-8D8C-35E1372B9A06}"/>
              </a:ext>
            </a:extLst>
          </p:cNvPr>
          <p:cNvSpPr txBox="1"/>
          <p:nvPr/>
        </p:nvSpPr>
        <p:spPr>
          <a:xfrm>
            <a:off x="318494" y="1561547"/>
            <a:ext cx="8269793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- Czas relaksacji naprężeń mechanicznych [ms] to czas, w którym tkanka odzyskuje swój kształt po odkształceniu po usunięciu siły zewnętrznej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zdjęciu, czas relaksacji R jest to czas pomiędzy maksymalnym odkształceniem t1 i zerowym odkształceniem </a:t>
            </a:r>
            <a:r>
              <a:rPr lang="pl-PL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endParaRPr lang="pl-PL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</a:pPr>
            <a:endParaRPr lang="pl-PL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8A95D9F-D8F4-433B-ADFE-FB93AD2DC6AA}"/>
              </a:ext>
            </a:extLst>
          </p:cNvPr>
          <p:cNvSpPr txBox="1"/>
          <p:nvPr/>
        </p:nvSpPr>
        <p:spPr>
          <a:xfrm>
            <a:off x="237441" y="143962"/>
            <a:ext cx="8350846" cy="111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WŁAŚCIWOŚCI LEPKOSPRĘŻYSTE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- CZAS RELAKSACJI NAPRĘŻEŃ MECHANICZNYCH</a:t>
            </a:r>
          </a:p>
        </p:txBody>
      </p:sp>
    </p:spTree>
    <p:extLst>
      <p:ext uri="{BB962C8B-B14F-4D97-AF65-F5344CB8AC3E}">
        <p14:creationId xmlns:p14="http://schemas.microsoft.com/office/powerpoint/2010/main" val="115907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A64714D-03AB-437B-98F6-A6EF23F798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574D205-EBA8-4F6F-9CD6-E4F6DD926C74}"/>
              </a:ext>
            </a:extLst>
          </p:cNvPr>
          <p:cNvSpPr txBox="1"/>
          <p:nvPr/>
        </p:nvSpPr>
        <p:spPr>
          <a:xfrm>
            <a:off x="298064" y="207726"/>
            <a:ext cx="8143717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WŁAŚCIWOŚCI </a:t>
            </a:r>
            <a:r>
              <a:rPr lang="pl-PL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LEPKOSPRĘŻYSTE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574D205-EBA8-4F6F-9CD6-E4F6DD926C74}"/>
              </a:ext>
            </a:extLst>
          </p:cNvPr>
          <p:cNvSpPr txBox="1"/>
          <p:nvPr/>
        </p:nvSpPr>
        <p:spPr>
          <a:xfrm>
            <a:off x="298064" y="764576"/>
            <a:ext cx="8594727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</a:pP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deformation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Relaxation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time, charakteryzujący </a:t>
            </a:r>
            <a:r>
              <a:rPr lang="pl-PL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CREEP - odkształcenie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(Deborah </a:t>
            </a:r>
            <a:r>
              <a:rPr lang="pl-PL" sz="2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lang="pl-PL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- liczba Debora jest definiowana jako stosunek czasu potrzebnego na dostosowanie się materiału do przyłożonych naprężeń lub odkształceń.</a:t>
            </a:r>
          </a:p>
          <a:p>
            <a:pPr marL="457200" lvl="0" indent="-457200">
              <a:lnSpc>
                <a:spcPct val="107000"/>
              </a:lnSpc>
            </a:pPr>
            <a:endParaRPr lang="pl-PL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Obraz zawierający tekst, monitor, zrzut ekranu, komputer&#10;&#10;Opis wygenerowany automatycznie">
            <a:extLst>
              <a:ext uri="{FF2B5EF4-FFF2-40B4-BE49-F238E27FC236}">
                <a16:creationId xmlns:a16="http://schemas.microsoft.com/office/drawing/2014/main" id="{FA16E0A0-299E-464C-9D4D-0BE0D19D5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6" t="23112" r="17735" b="15598"/>
          <a:stretch/>
        </p:blipFill>
        <p:spPr>
          <a:xfrm>
            <a:off x="218971" y="2170663"/>
            <a:ext cx="8706057" cy="4592208"/>
          </a:xfrm>
          <a:prstGeom prst="rect">
            <a:avLst/>
          </a:prstGeom>
        </p:spPr>
      </p:pic>
      <p:pic>
        <p:nvPicPr>
          <p:cNvPr id="9" name="Obraz 8" descr="Obraz zawierający tekst, zrzut ekranu, monitor, wyświetlanie&#10;&#10;Opis wygenerowany automatycznie">
            <a:extLst>
              <a:ext uri="{FF2B5EF4-FFF2-40B4-BE49-F238E27FC236}">
                <a16:creationId xmlns:a16="http://schemas.microsoft.com/office/drawing/2014/main" id="{2B1F4821-1C32-474B-AB3D-6197B0DC0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81" t="63874" r="18010" b="28662"/>
          <a:stretch/>
        </p:blipFill>
        <p:spPr>
          <a:xfrm>
            <a:off x="1687345" y="5081230"/>
            <a:ext cx="4536637" cy="80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1A255A0-10B2-4D02-993C-07958D043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22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24E8181-F1F5-495D-8D8C-35E1372B9A06}"/>
              </a:ext>
            </a:extLst>
          </p:cNvPr>
          <p:cNvSpPr txBox="1"/>
          <p:nvPr/>
        </p:nvSpPr>
        <p:spPr>
          <a:xfrm>
            <a:off x="318494" y="1561547"/>
            <a:ext cx="8269793" cy="2603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CREEP to stopniowe wydłużanie się tkanki w czasie, gdy poddawana jest ona stałemu naprężeniu rozciągającemu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zdjęciu czas odkształcenia pochodzi od t</a:t>
            </a:r>
            <a:r>
              <a:rPr lang="pl-PL" sz="24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l-PL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sz="24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 sz="2400" baseline="300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pl-PL" sz="2400" baseline="30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</a:pPr>
            <a:endParaRPr lang="pl-PL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8A95D9F-D8F4-433B-ADFE-FB93AD2DC6AA}"/>
              </a:ext>
            </a:extLst>
          </p:cNvPr>
          <p:cNvSpPr txBox="1"/>
          <p:nvPr/>
        </p:nvSpPr>
        <p:spPr>
          <a:xfrm>
            <a:off x="237441" y="143962"/>
            <a:ext cx="8350846" cy="111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WŁAŚCIWOŚCI LEPKOSPRĘŻYSTE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- CREEP (liczba Deborah)</a:t>
            </a:r>
          </a:p>
        </p:txBody>
      </p:sp>
    </p:spTree>
    <p:extLst>
      <p:ext uri="{BB962C8B-B14F-4D97-AF65-F5344CB8AC3E}">
        <p14:creationId xmlns:p14="http://schemas.microsoft.com/office/powerpoint/2010/main" val="216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31B1E32-D860-4398-AC5D-1AE91F255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23</a:t>
            </a:fld>
            <a:endParaRPr lang="pl-PL"/>
          </a:p>
        </p:txBody>
      </p:sp>
      <p:grpSp>
        <p:nvGrpSpPr>
          <p:cNvPr id="10" name="Grupa 9"/>
          <p:cNvGrpSpPr/>
          <p:nvPr/>
        </p:nvGrpSpPr>
        <p:grpSpPr>
          <a:xfrm>
            <a:off x="149354" y="891616"/>
            <a:ext cx="8827933" cy="5559883"/>
            <a:chOff x="149354" y="640416"/>
            <a:chExt cx="8827933" cy="5559883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1F654B3E-06CB-4598-A6ED-854DCF6B1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11" t="31658" r="9448" b="8330"/>
            <a:stretch/>
          </p:blipFill>
          <p:spPr>
            <a:xfrm>
              <a:off x="149354" y="640416"/>
              <a:ext cx="4493374" cy="1837652"/>
            </a:xfrm>
            <a:prstGeom prst="rect">
              <a:avLst/>
            </a:prstGeom>
          </p:spPr>
        </p:pic>
        <p:pic>
          <p:nvPicPr>
            <p:cNvPr id="6" name="Obraz 5" descr="Obraz zawierający tekst&#10;&#10;Opis wygenerowany automatycznie">
              <a:extLst>
                <a:ext uri="{FF2B5EF4-FFF2-40B4-BE49-F238E27FC236}">
                  <a16:creationId xmlns:a16="http://schemas.microsoft.com/office/drawing/2014/main" id="{1F397CC3-9E08-4080-BDE1-99DB34D01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84" t="28906" r="9227" b="11376"/>
            <a:stretch/>
          </p:blipFill>
          <p:spPr>
            <a:xfrm>
              <a:off x="4642728" y="715472"/>
              <a:ext cx="4334559" cy="1775885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3892F51D-8861-414A-8040-7508D4B8E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46" t="27042" r="9558" b="7838"/>
            <a:stretch/>
          </p:blipFill>
          <p:spPr>
            <a:xfrm>
              <a:off x="149354" y="2470654"/>
              <a:ext cx="4559616" cy="2022091"/>
            </a:xfrm>
            <a:prstGeom prst="rect">
              <a:avLst/>
            </a:prstGeom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4116E308-A5D1-4864-A7DE-31039D925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64" t="24782" r="9171" b="7250"/>
            <a:stretch/>
          </p:blipFill>
          <p:spPr>
            <a:xfrm>
              <a:off x="4589112" y="2553124"/>
              <a:ext cx="4217722" cy="1960150"/>
            </a:xfrm>
            <a:prstGeom prst="rect">
              <a:avLst/>
            </a:prstGeom>
          </p:spPr>
        </p:pic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C7386B68-145B-4D56-A5CE-19DACA528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01" t="27238" r="9834" b="12652"/>
            <a:stretch/>
          </p:blipFill>
          <p:spPr>
            <a:xfrm>
              <a:off x="245374" y="4492745"/>
              <a:ext cx="4397354" cy="1707554"/>
            </a:xfrm>
            <a:prstGeom prst="rect">
              <a:avLst/>
            </a:prstGeom>
          </p:spPr>
        </p:pic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DCADAB63-DD07-4413-90DB-69D75392A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51" t="28122" r="7680" b="8036"/>
            <a:stretch/>
          </p:blipFill>
          <p:spPr>
            <a:xfrm>
              <a:off x="4854908" y="4558420"/>
              <a:ext cx="4005542" cy="1641879"/>
            </a:xfrm>
            <a:prstGeom prst="rect">
              <a:avLst/>
            </a:prstGeom>
          </p:spPr>
        </p:pic>
      </p:grp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1FD268D-9C06-40C2-936C-35F6E8D752F9}"/>
              </a:ext>
            </a:extLst>
          </p:cNvPr>
          <p:cNvSpPr txBox="1"/>
          <p:nvPr/>
        </p:nvSpPr>
        <p:spPr>
          <a:xfrm>
            <a:off x="-101846" y="271774"/>
            <a:ext cx="9245846" cy="438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pl-PL" sz="2100" b="1" dirty="0">
                <a:solidFill>
                  <a:srgbClr val="0070C0"/>
                </a:solidFill>
              </a:rPr>
              <a:t>OŚRODKI NAUKOWE PROWADZĄCE BADANIA Z WYKORZYSTANIEM MYOTON</a:t>
            </a:r>
          </a:p>
        </p:txBody>
      </p:sp>
    </p:spTree>
    <p:extLst>
      <p:ext uri="{BB962C8B-B14F-4D97-AF65-F5344CB8AC3E}">
        <p14:creationId xmlns:p14="http://schemas.microsoft.com/office/powerpoint/2010/main" val="36027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yoton.com/wp-content/uploads/2021/09/The-Journal-of-Craniofacial-Surgery-228x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1000131" cy="1315962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857356" y="1000108"/>
            <a:ext cx="6858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Age</a:t>
            </a:r>
            <a:r>
              <a:rPr lang="pl-PL" dirty="0"/>
              <a:t> </a:t>
            </a:r>
            <a:r>
              <a:rPr lang="pl-PL" dirty="0" err="1"/>
              <a:t>Related</a:t>
            </a:r>
            <a:r>
              <a:rPr lang="pl-PL" dirty="0"/>
              <a:t> </a:t>
            </a:r>
            <a:r>
              <a:rPr lang="pl-PL" dirty="0" err="1"/>
              <a:t>Changes</a:t>
            </a:r>
            <a:r>
              <a:rPr lang="pl-PL" dirty="0"/>
              <a:t> of Superior </a:t>
            </a:r>
            <a:r>
              <a:rPr lang="pl-PL" dirty="0" err="1"/>
              <a:t>Orbicularis</a:t>
            </a:r>
            <a:r>
              <a:rPr lang="pl-PL" dirty="0"/>
              <a:t> </a:t>
            </a:r>
            <a:r>
              <a:rPr lang="pl-PL" dirty="0" err="1"/>
              <a:t>Oris</a:t>
            </a:r>
            <a:r>
              <a:rPr lang="pl-PL" dirty="0"/>
              <a:t> </a:t>
            </a:r>
            <a:r>
              <a:rPr lang="pl-PL" dirty="0" err="1"/>
              <a:t>Muscle</a:t>
            </a:r>
            <a:r>
              <a:rPr lang="pl-PL" dirty="0"/>
              <a:t> </a:t>
            </a:r>
            <a:r>
              <a:rPr lang="pl-PL" dirty="0" err="1"/>
              <a:t>in</a:t>
            </a:r>
            <a:r>
              <a:rPr lang="pl-PL" dirty="0"/>
              <a:t> </a:t>
            </a:r>
            <a:r>
              <a:rPr lang="pl-PL" dirty="0" err="1"/>
              <a:t>Terms</a:t>
            </a:r>
            <a:r>
              <a:rPr lang="pl-PL" dirty="0"/>
              <a:t> of </a:t>
            </a:r>
            <a:r>
              <a:rPr lang="pl-PL" dirty="0" err="1"/>
              <a:t>Tone</a:t>
            </a:r>
            <a:r>
              <a:rPr lang="pl-PL" dirty="0"/>
              <a:t> and </a:t>
            </a:r>
            <a:r>
              <a:rPr lang="pl-PL" dirty="0" err="1"/>
              <a:t>Viscoelastic</a:t>
            </a:r>
            <a:r>
              <a:rPr lang="pl-PL" dirty="0"/>
              <a:t> </a:t>
            </a:r>
            <a:r>
              <a:rPr lang="pl-PL" dirty="0" err="1"/>
              <a:t>Properties</a:t>
            </a:r>
            <a:endParaRPr lang="pl-PL" dirty="0"/>
          </a:p>
          <a:p>
            <a:r>
              <a:rPr lang="pl-PL" dirty="0" err="1"/>
              <a:t>Ramazanoglu</a:t>
            </a:r>
            <a:r>
              <a:rPr lang="pl-PL" dirty="0"/>
              <a:t> </a:t>
            </a:r>
            <a:r>
              <a:rPr lang="pl-PL" dirty="0" err="1"/>
              <a:t>Engin</a:t>
            </a:r>
            <a:r>
              <a:rPr lang="pl-PL" dirty="0"/>
              <a:t>; Turhan </a:t>
            </a:r>
            <a:r>
              <a:rPr lang="pl-PL" dirty="0" err="1"/>
              <a:t>Begümhan</a:t>
            </a:r>
            <a:r>
              <a:rPr lang="pl-PL" dirty="0"/>
              <a:t> ; </a:t>
            </a:r>
            <a:r>
              <a:rPr lang="pl-PL" dirty="0" err="1"/>
              <a:t>Usgu</a:t>
            </a:r>
            <a:r>
              <a:rPr lang="pl-PL" dirty="0"/>
              <a:t> </a:t>
            </a:r>
            <a:r>
              <a:rPr lang="pl-PL" dirty="0" err="1"/>
              <a:t>Serkan</a:t>
            </a:r>
            <a:r>
              <a:rPr lang="pl-PL" dirty="0"/>
              <a:t> </a:t>
            </a:r>
          </a:p>
          <a:p>
            <a:r>
              <a:rPr lang="en-US" dirty="0"/>
              <a:t>Journal of Craniofacial Surgery - June 2021</a:t>
            </a:r>
            <a:endParaRPr lang="pl-PL" dirty="0"/>
          </a:p>
        </p:txBody>
      </p:sp>
      <p:pic>
        <p:nvPicPr>
          <p:cNvPr id="1028" name="Picture 4" descr="https://www.myoton.com/wp-content/uploads/2021/07/JID-Innovations-227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7" y="2214554"/>
            <a:ext cx="1081095" cy="1428760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1928794" y="2285992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Optimal</a:t>
            </a:r>
            <a:r>
              <a:rPr lang="pl-PL" dirty="0"/>
              <a:t> </a:t>
            </a:r>
            <a:r>
              <a:rPr lang="pl-PL" dirty="0" err="1"/>
              <a:t>biomechanical</a:t>
            </a:r>
            <a:r>
              <a:rPr lang="pl-PL" dirty="0"/>
              <a:t> </a:t>
            </a:r>
            <a:r>
              <a:rPr lang="pl-PL" dirty="0" err="1"/>
              <a:t>parameters</a:t>
            </a:r>
            <a:r>
              <a:rPr lang="pl-PL" dirty="0"/>
              <a:t> for </a:t>
            </a:r>
            <a:r>
              <a:rPr lang="pl-PL" dirty="0" err="1"/>
              <a:t>measuring</a:t>
            </a:r>
            <a:r>
              <a:rPr lang="pl-PL" dirty="0"/>
              <a:t> </a:t>
            </a:r>
            <a:r>
              <a:rPr lang="pl-PL" dirty="0" err="1"/>
              <a:t>sclerotic</a:t>
            </a:r>
            <a:r>
              <a:rPr lang="pl-PL" dirty="0"/>
              <a:t> </a:t>
            </a:r>
            <a:r>
              <a:rPr lang="pl-PL" dirty="0" err="1"/>
              <a:t>chronic</a:t>
            </a:r>
            <a:r>
              <a:rPr lang="pl-PL" dirty="0"/>
              <a:t> </a:t>
            </a:r>
            <a:r>
              <a:rPr lang="pl-PL" dirty="0" err="1"/>
              <a:t>graft-versus-host</a:t>
            </a:r>
            <a:r>
              <a:rPr lang="pl-PL" dirty="0"/>
              <a:t> </a:t>
            </a:r>
            <a:r>
              <a:rPr lang="pl-PL" dirty="0" err="1"/>
              <a:t>disease</a:t>
            </a:r>
            <a:endParaRPr lang="pl-PL" dirty="0"/>
          </a:p>
          <a:p>
            <a:r>
              <a:rPr lang="pl-PL" dirty="0"/>
              <a:t>Laura X. Baker, </a:t>
            </a:r>
            <a:r>
              <a:rPr lang="pl-PL" dirty="0" err="1"/>
              <a:t>Fuyao</a:t>
            </a:r>
            <a:r>
              <a:rPr lang="pl-PL" dirty="0"/>
              <a:t> Chen, Austin Cronin </a:t>
            </a:r>
            <a:r>
              <a:rPr lang="pl-PL"/>
              <a:t>et al.</a:t>
            </a:r>
            <a:endParaRPr lang="pl-PL" dirty="0"/>
          </a:p>
          <a:p>
            <a:r>
              <a:rPr lang="pl-PL"/>
              <a:t>JID </a:t>
            </a:r>
            <a:r>
              <a:rPr lang="pl-PL" dirty="0" err="1"/>
              <a:t>Innovations</a:t>
            </a:r>
            <a:r>
              <a:rPr lang="pl-PL" dirty="0"/>
              <a:t> - </a:t>
            </a:r>
            <a:r>
              <a:rPr lang="pl-PL" dirty="0" err="1"/>
              <a:t>June</a:t>
            </a:r>
            <a:r>
              <a:rPr lang="pl-PL" dirty="0"/>
              <a:t> 2021</a:t>
            </a:r>
          </a:p>
        </p:txBody>
      </p:sp>
      <p:pic>
        <p:nvPicPr>
          <p:cNvPr id="1030" name="Picture 6" descr="https://www.myoton.com/wp-content/uploads/2021/07/Life-1-300x1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929066"/>
            <a:ext cx="1592047" cy="928694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2000232" y="3857628"/>
            <a:ext cx="628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Gender</a:t>
            </a:r>
            <a:r>
              <a:rPr lang="pl-PL" dirty="0"/>
              <a:t> </a:t>
            </a:r>
            <a:r>
              <a:rPr lang="pl-PL" dirty="0" err="1"/>
              <a:t>Difference</a:t>
            </a:r>
            <a:r>
              <a:rPr lang="pl-PL" dirty="0"/>
              <a:t> </a:t>
            </a:r>
            <a:r>
              <a:rPr lang="pl-PL" dirty="0" err="1"/>
              <a:t>in</a:t>
            </a:r>
            <a:r>
              <a:rPr lang="pl-PL" dirty="0"/>
              <a:t> </a:t>
            </a:r>
            <a:r>
              <a:rPr lang="pl-PL" dirty="0" err="1"/>
              <a:t>Architectural</a:t>
            </a:r>
            <a:r>
              <a:rPr lang="pl-PL" dirty="0"/>
              <a:t> and </a:t>
            </a:r>
            <a:r>
              <a:rPr lang="pl-PL" dirty="0" err="1"/>
              <a:t>Mechanical</a:t>
            </a:r>
            <a:r>
              <a:rPr lang="pl-PL" dirty="0"/>
              <a:t> </a:t>
            </a:r>
            <a:r>
              <a:rPr lang="pl-PL" dirty="0" err="1"/>
              <a:t>Properties</a:t>
            </a:r>
            <a:r>
              <a:rPr lang="pl-PL" dirty="0"/>
              <a:t> of </a:t>
            </a:r>
            <a:r>
              <a:rPr lang="pl-PL" dirty="0" err="1"/>
              <a:t>Medial</a:t>
            </a:r>
            <a:r>
              <a:rPr lang="pl-PL" dirty="0"/>
              <a:t> </a:t>
            </a:r>
            <a:r>
              <a:rPr lang="pl-PL" dirty="0" err="1"/>
              <a:t>Gastrocnemius–Achilles</a:t>
            </a:r>
            <a:r>
              <a:rPr lang="pl-PL" dirty="0"/>
              <a:t> </a:t>
            </a:r>
            <a:r>
              <a:rPr lang="pl-PL" dirty="0" err="1"/>
              <a:t>Tendon</a:t>
            </a:r>
            <a:r>
              <a:rPr lang="pl-PL" dirty="0"/>
              <a:t> Unit In Vivo</a:t>
            </a:r>
          </a:p>
          <a:p>
            <a:r>
              <a:rPr lang="pl-PL" dirty="0" err="1"/>
              <a:t>Liqin</a:t>
            </a:r>
            <a:r>
              <a:rPr lang="pl-PL" dirty="0"/>
              <a:t> </a:t>
            </a:r>
            <a:r>
              <a:rPr lang="pl-PL" dirty="0" err="1"/>
              <a:t>Deng</a:t>
            </a:r>
            <a:r>
              <a:rPr lang="pl-PL" dirty="0"/>
              <a:t> , </a:t>
            </a:r>
            <a:r>
              <a:rPr lang="pl-PL" dirty="0" err="1"/>
              <a:t>Xini</a:t>
            </a:r>
            <a:r>
              <a:rPr lang="pl-PL" dirty="0"/>
              <a:t> </a:t>
            </a:r>
            <a:r>
              <a:rPr lang="pl-PL" dirty="0" err="1"/>
              <a:t>Zhang</a:t>
            </a:r>
            <a:r>
              <a:rPr lang="pl-PL" dirty="0"/>
              <a:t> , </a:t>
            </a:r>
            <a:r>
              <a:rPr lang="pl-PL" dirty="0" err="1"/>
              <a:t>Songlin</a:t>
            </a:r>
            <a:r>
              <a:rPr lang="pl-PL" dirty="0"/>
              <a:t> </a:t>
            </a:r>
            <a:r>
              <a:rPr lang="pl-PL" dirty="0" err="1"/>
              <a:t>Xiao</a:t>
            </a:r>
            <a:r>
              <a:rPr lang="pl-PL" dirty="0"/>
              <a:t> , </a:t>
            </a:r>
            <a:r>
              <a:rPr lang="pl-PL" dirty="0" err="1"/>
              <a:t>Baofeng</a:t>
            </a:r>
            <a:r>
              <a:rPr lang="pl-PL" dirty="0"/>
              <a:t> </a:t>
            </a:r>
            <a:r>
              <a:rPr lang="pl-PL" dirty="0" err="1"/>
              <a:t>Wang</a:t>
            </a:r>
            <a:r>
              <a:rPr lang="pl-PL" dirty="0"/>
              <a:t> d </a:t>
            </a:r>
            <a:r>
              <a:rPr lang="pl-PL" dirty="0" err="1"/>
              <a:t>Weijie</a:t>
            </a:r>
            <a:r>
              <a:rPr lang="pl-PL" dirty="0"/>
              <a:t> Fu</a:t>
            </a:r>
          </a:p>
          <a:p>
            <a:r>
              <a:rPr lang="pl-PL" dirty="0"/>
              <a:t>Life - </a:t>
            </a:r>
            <a:r>
              <a:rPr lang="pl-PL" dirty="0" err="1"/>
              <a:t>June</a:t>
            </a:r>
            <a:r>
              <a:rPr lang="pl-PL" dirty="0"/>
              <a:t> 2021</a:t>
            </a:r>
          </a:p>
        </p:txBody>
      </p:sp>
      <p:pic>
        <p:nvPicPr>
          <p:cNvPr id="1032" name="Picture 8" descr="https://www.myoton.com/wp-content/uploads/2021/07/Frontiers-in-Sports-and-Active-Living-1-272x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5286388"/>
            <a:ext cx="1285884" cy="1418254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2071670" y="5286388"/>
            <a:ext cx="61436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High-Protein Energy-Restriction: Effects on Body Composition, Contractile Properties, Mood, and Sleep in Active Young College Students</a:t>
            </a:r>
            <a:endParaRPr lang="pl-PL" dirty="0"/>
          </a:p>
          <a:p>
            <a:r>
              <a:rPr lang="en-US" dirty="0"/>
              <a:t>Christian Roth, Lukas </a:t>
            </a:r>
            <a:r>
              <a:rPr lang="en-US" dirty="0" err="1"/>
              <a:t>Rettenmaier</a:t>
            </a:r>
            <a:r>
              <a:rPr lang="en-US" dirty="0"/>
              <a:t> and Michael </a:t>
            </a:r>
            <a:r>
              <a:rPr lang="en-US" dirty="0" err="1"/>
              <a:t>Behringer</a:t>
            </a:r>
            <a:endParaRPr lang="pl-PL" dirty="0"/>
          </a:p>
          <a:p>
            <a:r>
              <a:rPr lang="en-US" dirty="0"/>
              <a:t>Frontiers in Sports and Active Living - June 2021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8A95D9F-D8F4-433B-ADFE-FB93AD2DC6AA}"/>
              </a:ext>
            </a:extLst>
          </p:cNvPr>
          <p:cNvSpPr txBox="1"/>
          <p:nvPr/>
        </p:nvSpPr>
        <p:spPr>
          <a:xfrm>
            <a:off x="237441" y="215497"/>
            <a:ext cx="8350846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PUBLIKACJE – ELASTOGRAFIA </a:t>
            </a: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www.myoton.com/wp-content/uploads/2021/06/Breakthroughs-in-Space-Life-Science-Research-200x30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915963" cy="1373945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785918" y="500042"/>
            <a:ext cx="6357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Success Stories: Innovative Developments for Biomedical Diagnostics and Preventative Health Care</a:t>
            </a:r>
            <a:endParaRPr lang="pl-PL" dirty="0"/>
          </a:p>
          <a:p>
            <a:r>
              <a:rPr lang="pl-PL" dirty="0" err="1"/>
              <a:t>Günter</a:t>
            </a:r>
            <a:r>
              <a:rPr lang="pl-PL" dirty="0"/>
              <a:t> </a:t>
            </a:r>
            <a:r>
              <a:rPr lang="pl-PL" dirty="0" err="1"/>
              <a:t>Ruyters</a:t>
            </a:r>
            <a:r>
              <a:rPr lang="pl-PL" dirty="0"/>
              <a:t>  , Markus Braun, </a:t>
            </a:r>
            <a:r>
              <a:rPr lang="pl-PL" dirty="0" err="1"/>
              <a:t>Katrin</a:t>
            </a:r>
            <a:r>
              <a:rPr lang="pl-PL" dirty="0"/>
              <a:t> Maria Stang </a:t>
            </a:r>
          </a:p>
          <a:p>
            <a:r>
              <a:rPr lang="en-US" dirty="0"/>
              <a:t>Breakthroughs in Space Life Science Research - June 2021</a:t>
            </a:r>
          </a:p>
        </p:txBody>
      </p:sp>
      <p:pic>
        <p:nvPicPr>
          <p:cNvPr id="17412" name="Picture 4" descr="https://www.myoton.com/wp-content/uploads/2020/03/Sensors-211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071678"/>
            <a:ext cx="928694" cy="1320418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857356" y="2143116"/>
            <a:ext cx="6572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Objective Assessment of Regional Stiffness in </a:t>
            </a:r>
            <a:r>
              <a:rPr lang="en-US" dirty="0" err="1"/>
              <a:t>Vastus</a:t>
            </a:r>
            <a:r>
              <a:rPr lang="en-US" dirty="0"/>
              <a:t> </a:t>
            </a:r>
            <a:r>
              <a:rPr lang="en-US" dirty="0" err="1"/>
              <a:t>Lateralis</a:t>
            </a:r>
            <a:r>
              <a:rPr lang="en-US" dirty="0"/>
              <a:t> with Different Measurement Methods: A Reliability Study</a:t>
            </a:r>
            <a:endParaRPr lang="pl-PL" dirty="0"/>
          </a:p>
          <a:p>
            <a:r>
              <a:rPr lang="pt-BR" dirty="0"/>
              <a:t>Alfredo Bravo-Sanchez , Pablo Abian , Jorge Sanchez-Infante</a:t>
            </a:r>
            <a:r>
              <a:rPr lang="pl-PL" dirty="0"/>
              <a:t> et al.</a:t>
            </a:r>
          </a:p>
          <a:p>
            <a:r>
              <a:rPr lang="pl-PL" dirty="0" err="1"/>
              <a:t>Sensors</a:t>
            </a:r>
            <a:r>
              <a:rPr lang="pl-PL" dirty="0"/>
              <a:t> - May 2021</a:t>
            </a:r>
            <a:endParaRPr lang="en-US" dirty="0"/>
          </a:p>
        </p:txBody>
      </p:sp>
      <p:pic>
        <p:nvPicPr>
          <p:cNvPr id="17414" name="Picture 6" descr="https://www.myoton.com/wp-content/uploads/2020/05/JBMT-225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786190"/>
            <a:ext cx="910820" cy="1214426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1928794" y="3786190"/>
            <a:ext cx="628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Previous Hamstring Muscle Strain Injury Alters Passive Tissue Stiffness and Vibration Sense</a:t>
            </a:r>
            <a:endParaRPr lang="pl-PL" dirty="0"/>
          </a:p>
          <a:p>
            <a:r>
              <a:rPr lang="pl-PL" dirty="0" err="1"/>
              <a:t>Tomonori</a:t>
            </a:r>
            <a:r>
              <a:rPr lang="pl-PL" dirty="0"/>
              <a:t> </a:t>
            </a:r>
            <a:r>
              <a:rPr lang="pl-PL" dirty="0" err="1"/>
              <a:t>Kawai</a:t>
            </a:r>
            <a:r>
              <a:rPr lang="pl-PL" dirty="0"/>
              <a:t>, </a:t>
            </a:r>
            <a:r>
              <a:rPr lang="pl-PL" dirty="0" err="1"/>
              <a:t>Kouichi</a:t>
            </a:r>
            <a:r>
              <a:rPr lang="pl-PL" dirty="0"/>
              <a:t> </a:t>
            </a:r>
            <a:r>
              <a:rPr lang="pl-PL" dirty="0" err="1"/>
              <a:t>Takamoto</a:t>
            </a:r>
            <a:r>
              <a:rPr lang="pl-PL" dirty="0"/>
              <a:t>, </a:t>
            </a:r>
            <a:r>
              <a:rPr lang="pl-PL" dirty="0" err="1"/>
              <a:t>Itsumu</a:t>
            </a:r>
            <a:r>
              <a:rPr lang="pl-PL" dirty="0"/>
              <a:t> Bito</a:t>
            </a:r>
          </a:p>
          <a:p>
            <a:r>
              <a:rPr lang="en-US" dirty="0"/>
              <a:t>Journal of Bodywork and Movement Therapies - May 2021</a:t>
            </a:r>
          </a:p>
        </p:txBody>
      </p:sp>
      <p:pic>
        <p:nvPicPr>
          <p:cNvPr id="17416" name="Picture 8" descr="https://www.myoton.com/wp-content/uploads/2017/11/Nature-Scientific-Reports-300x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500702"/>
            <a:ext cx="1143008" cy="1143008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2000232" y="5214950"/>
            <a:ext cx="67151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MyotonPRO</a:t>
            </a:r>
            <a:r>
              <a:rPr lang="en-US" dirty="0"/>
              <a:t> is a reliable and repeatable tool for measuring mechanical properties of the upper limb muscles in patients with chronic stroke</a:t>
            </a:r>
            <a:endParaRPr lang="pl-PL" dirty="0"/>
          </a:p>
          <a:p>
            <a:r>
              <a:rPr lang="sv-SE" dirty="0"/>
              <a:t>Serkan Tas, Arda Aktas, Muhammed Taha Tüfek, Figen Dag</a:t>
            </a:r>
            <a:endParaRPr lang="pl-PL" dirty="0"/>
          </a:p>
          <a:p>
            <a:r>
              <a:rPr lang="en-US" dirty="0"/>
              <a:t>Nature - Scientific Reports - March 2021</a:t>
            </a: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www.myoton.com/wp-content/uploads/2021/04/Journal-of-International-Academy-of-Physical-Therapy-Research-221x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915963" cy="1243389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857356" y="428604"/>
            <a:ext cx="69294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Effects of Lumbar Mobilization on the </a:t>
            </a:r>
            <a:r>
              <a:rPr lang="en-US" dirty="0" err="1"/>
              <a:t>Paravertebral</a:t>
            </a:r>
            <a:r>
              <a:rPr lang="en-US" dirty="0"/>
              <a:t> Muscle Activity and Muscle Tone in Patients with Lumbar Spinal </a:t>
            </a:r>
            <a:r>
              <a:rPr lang="en-US" dirty="0" err="1"/>
              <a:t>Stenosis</a:t>
            </a:r>
            <a:endParaRPr lang="pl-PL" dirty="0"/>
          </a:p>
          <a:p>
            <a:r>
              <a:rPr lang="en-US" dirty="0" err="1"/>
              <a:t>Junhyeok</a:t>
            </a:r>
            <a:r>
              <a:rPr lang="en-US" dirty="0"/>
              <a:t> Go, </a:t>
            </a:r>
            <a:r>
              <a:rPr lang="en-US" dirty="0" err="1"/>
              <a:t>Hojung</a:t>
            </a:r>
            <a:r>
              <a:rPr lang="en-US" dirty="0"/>
              <a:t> An</a:t>
            </a:r>
            <a:endParaRPr lang="pl-PL" dirty="0"/>
          </a:p>
          <a:p>
            <a:r>
              <a:rPr lang="en-US" dirty="0"/>
              <a:t>Journal of International Academy of Physical Therapy Research - April 2021</a:t>
            </a:r>
          </a:p>
        </p:txBody>
      </p:sp>
      <p:pic>
        <p:nvPicPr>
          <p:cNvPr id="18436" name="Picture 4" descr="https://www.myoton.com/wp-content/uploads/2018/06/Clinical-Biomechanics-225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071678"/>
            <a:ext cx="1017992" cy="1357322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857372" y="2071678"/>
            <a:ext cx="6572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Structural and mechanical properties of the Achilles tendon in senior badminton players: Operated vs. non-injured tendons</a:t>
            </a:r>
            <a:endParaRPr lang="pl-PL" dirty="0"/>
          </a:p>
          <a:p>
            <a:r>
              <a:rPr lang="pl-PL" dirty="0"/>
              <a:t>Alfredo </a:t>
            </a:r>
            <a:r>
              <a:rPr lang="pl-PL" dirty="0" err="1"/>
              <a:t>Bravo-Sanchez</a:t>
            </a:r>
            <a:r>
              <a:rPr lang="pl-PL" dirty="0"/>
              <a:t> , Pablo </a:t>
            </a:r>
            <a:r>
              <a:rPr lang="pl-PL" dirty="0" err="1"/>
              <a:t>Abian</a:t>
            </a:r>
            <a:r>
              <a:rPr lang="pl-PL" dirty="0"/>
              <a:t> , Fernando Jimenez , Javier </a:t>
            </a:r>
            <a:r>
              <a:rPr lang="pl-PL" dirty="0" err="1"/>
              <a:t>Abian-Vicen</a:t>
            </a:r>
            <a:r>
              <a:rPr lang="pl-PL" dirty="0"/>
              <a:t> </a:t>
            </a:r>
          </a:p>
          <a:p>
            <a:r>
              <a:rPr lang="pl-PL" dirty="0" err="1"/>
              <a:t>Clinical</a:t>
            </a:r>
            <a:r>
              <a:rPr lang="pl-PL" dirty="0"/>
              <a:t> </a:t>
            </a:r>
            <a:r>
              <a:rPr lang="pl-PL" dirty="0" err="1"/>
              <a:t>Biomechanics</a:t>
            </a:r>
            <a:r>
              <a:rPr lang="pl-PL" dirty="0"/>
              <a:t> - </a:t>
            </a:r>
            <a:r>
              <a:rPr lang="pl-PL" dirty="0" err="1"/>
              <a:t>April</a:t>
            </a:r>
            <a:r>
              <a:rPr lang="pl-PL" dirty="0"/>
              <a:t> 2021</a:t>
            </a:r>
            <a:endParaRPr lang="en-US" dirty="0"/>
          </a:p>
        </p:txBody>
      </p:sp>
      <p:pic>
        <p:nvPicPr>
          <p:cNvPr id="18438" name="Picture 6" descr="https://www.myoton.com/wp-content/uploads/2021/04/International-Journal-of-Environmental-Research-and-Public-Health2-242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344" y="3643314"/>
            <a:ext cx="1031216" cy="127836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1785918" y="3643314"/>
            <a:ext cx="6572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Effects of a Massage Protocol in </a:t>
            </a:r>
            <a:r>
              <a:rPr lang="en-US" dirty="0" err="1"/>
              <a:t>Tensiomyographic</a:t>
            </a:r>
            <a:r>
              <a:rPr lang="en-US" dirty="0"/>
              <a:t> and </a:t>
            </a:r>
            <a:r>
              <a:rPr lang="en-US" dirty="0" err="1"/>
              <a:t>Myotonometric</a:t>
            </a:r>
            <a:r>
              <a:rPr lang="en-US" dirty="0"/>
              <a:t> Properties</a:t>
            </a:r>
            <a:endParaRPr lang="pl-PL" dirty="0"/>
          </a:p>
          <a:p>
            <a:r>
              <a:rPr lang="pl-PL" dirty="0"/>
              <a:t>Albert </a:t>
            </a:r>
            <a:r>
              <a:rPr lang="pl-PL" dirty="0" err="1"/>
              <a:t>Perez-Bellmunt</a:t>
            </a:r>
            <a:r>
              <a:rPr lang="pl-PL" dirty="0"/>
              <a:t> , Noe </a:t>
            </a:r>
            <a:r>
              <a:rPr lang="pl-PL" dirty="0" err="1"/>
              <a:t>Labata-Lezaun</a:t>
            </a:r>
            <a:r>
              <a:rPr lang="pl-PL" dirty="0"/>
              <a:t> , Luis </a:t>
            </a:r>
            <a:r>
              <a:rPr lang="pl-PL" dirty="0" err="1"/>
              <a:t>Llurda-Almuzara</a:t>
            </a:r>
            <a:endParaRPr lang="pl-PL" dirty="0"/>
          </a:p>
          <a:p>
            <a:r>
              <a:rPr lang="en-US" dirty="0"/>
              <a:t>International Journal of Environmental Research and Public Health, - April 2021, Volume 18, Issue 8, Article no.3891 </a:t>
            </a:r>
          </a:p>
        </p:txBody>
      </p:sp>
      <p:pic>
        <p:nvPicPr>
          <p:cNvPr id="18440" name="Picture 8" descr="https://www.myoton.com/wp-content/uploads/2021/04/Journal-of-Clinical-Medicine2-212x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5143512"/>
            <a:ext cx="1110623" cy="1571636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1785918" y="5214950"/>
            <a:ext cx="67151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Treatment of Achilles </a:t>
            </a:r>
            <a:r>
              <a:rPr lang="en-US" dirty="0" err="1"/>
              <a:t>Tendinopathy</a:t>
            </a:r>
            <a:r>
              <a:rPr lang="en-US" dirty="0"/>
              <a:t> in Recreational Runners with </a:t>
            </a:r>
            <a:r>
              <a:rPr lang="en-US" dirty="0" err="1"/>
              <a:t>Peritendinous</a:t>
            </a:r>
            <a:r>
              <a:rPr lang="en-US" dirty="0"/>
              <a:t> </a:t>
            </a:r>
            <a:r>
              <a:rPr lang="en-US" dirty="0" err="1"/>
              <a:t>Hyaluronic</a:t>
            </a:r>
            <a:r>
              <a:rPr lang="en-US" dirty="0"/>
              <a:t> Acid Injections: A </a:t>
            </a:r>
            <a:r>
              <a:rPr lang="en-US" dirty="0" err="1"/>
              <a:t>Viscoelastometric</a:t>
            </a:r>
            <a:r>
              <a:rPr lang="en-US" dirty="0"/>
              <a:t>, Functional, and Biochemical Pilot Study</a:t>
            </a:r>
            <a:endParaRPr lang="pl-PL" dirty="0"/>
          </a:p>
          <a:p>
            <a:r>
              <a:rPr lang="it-IT" dirty="0"/>
              <a:t>Marco Gervasi , Elena Barbieri , Italo Capparucci </a:t>
            </a:r>
            <a:r>
              <a:rPr lang="pl-PL" dirty="0"/>
              <a:t>et al.</a:t>
            </a:r>
          </a:p>
          <a:p>
            <a:r>
              <a:rPr lang="en-US" dirty="0"/>
              <a:t>Journal of Clinical Medicine - March 2021</a:t>
            </a: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myoton.com/wp-content/uploads/2021/03/Diagnostics-2-224x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1000132" cy="1339462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928794" y="285728"/>
            <a:ext cx="628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Measurement of Stiffness for Major Muscles with Shear Wave </a:t>
            </a:r>
            <a:r>
              <a:rPr lang="en-US" dirty="0" err="1"/>
              <a:t>Elastography</a:t>
            </a:r>
            <a:r>
              <a:rPr lang="en-US" dirty="0"/>
              <a:t> and </a:t>
            </a:r>
            <a:r>
              <a:rPr lang="en-US" dirty="0" err="1"/>
              <a:t>Myoton</a:t>
            </a:r>
            <a:r>
              <a:rPr lang="en-US" dirty="0"/>
              <a:t>: A Quantitative Analysis Study</a:t>
            </a:r>
            <a:endParaRPr lang="pl-PL" dirty="0"/>
          </a:p>
          <a:p>
            <a:r>
              <a:rPr lang="en-US" dirty="0" err="1"/>
              <a:t>Youngjin</a:t>
            </a:r>
            <a:r>
              <a:rPr lang="en-US" dirty="0"/>
              <a:t> Lee , </a:t>
            </a:r>
            <a:r>
              <a:rPr lang="en-US" dirty="0" err="1"/>
              <a:t>Minkyoung</a:t>
            </a:r>
            <a:r>
              <a:rPr lang="en-US" dirty="0"/>
              <a:t> Kim , and </a:t>
            </a:r>
            <a:r>
              <a:rPr lang="en-US" dirty="0" err="1"/>
              <a:t>Haneul</a:t>
            </a:r>
            <a:r>
              <a:rPr lang="en-US" dirty="0"/>
              <a:t> Lee </a:t>
            </a:r>
            <a:endParaRPr lang="pl-PL" dirty="0"/>
          </a:p>
          <a:p>
            <a:r>
              <a:rPr lang="en-US" dirty="0"/>
              <a:t>Diagnostics - March 2021, Volume 11(3), 524</a:t>
            </a:r>
          </a:p>
        </p:txBody>
      </p:sp>
      <p:pic>
        <p:nvPicPr>
          <p:cNvPr id="19460" name="Picture 4" descr="https://www.myoton.com/wp-content/uploads/2021/04/Journal-of-Clinical-Medicine2-212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857364"/>
            <a:ext cx="1143008" cy="1617464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928794" y="1857364"/>
            <a:ext cx="6572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Non-Invasive Biomarkers of Musculoskeletal Health with High </a:t>
            </a:r>
            <a:r>
              <a:rPr lang="en-US" dirty="0" err="1"/>
              <a:t>Discriminant</a:t>
            </a:r>
            <a:r>
              <a:rPr lang="en-US" dirty="0"/>
              <a:t> Ability for Age and Gender</a:t>
            </a:r>
            <a:endParaRPr lang="pl-PL" dirty="0"/>
          </a:p>
          <a:p>
            <a:r>
              <a:rPr lang="pl-PL" dirty="0"/>
              <a:t>Sandra </a:t>
            </a:r>
            <a:r>
              <a:rPr lang="pl-PL" dirty="0" err="1"/>
              <a:t>Agyapong-Badu</a:t>
            </a:r>
            <a:r>
              <a:rPr lang="pl-PL" dirty="0"/>
              <a:t> , Martin B. Warner , </a:t>
            </a:r>
            <a:r>
              <a:rPr lang="pl-PL" dirty="0" err="1"/>
              <a:t>Dinesh</a:t>
            </a:r>
            <a:r>
              <a:rPr lang="pl-PL" dirty="0"/>
              <a:t> Samuel et al.</a:t>
            </a:r>
          </a:p>
          <a:p>
            <a:r>
              <a:rPr lang="en-US" dirty="0"/>
              <a:t>Journal of Clinical Medicine - March 2021, Volume 10, Issue 7, 1352</a:t>
            </a:r>
            <a:endParaRPr lang="pl-PL" dirty="0"/>
          </a:p>
          <a:p>
            <a:endParaRPr lang="en-US" dirty="0"/>
          </a:p>
        </p:txBody>
      </p:sp>
      <p:pic>
        <p:nvPicPr>
          <p:cNvPr id="19462" name="Picture 6" descr="https://www.myoton.com/wp-content/uploads/2017/11/Nature-Scientific-Reports-300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643314"/>
            <a:ext cx="1143008" cy="1143008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2143108" y="3571876"/>
            <a:ext cx="67151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Effect of 5-day dry immersion on the human foot morphology evaluated by computer </a:t>
            </a:r>
            <a:r>
              <a:rPr lang="en-US" dirty="0" err="1"/>
              <a:t>plantography</a:t>
            </a:r>
            <a:r>
              <a:rPr lang="en-US" dirty="0"/>
              <a:t> and soft tissues stiffness measuring</a:t>
            </a:r>
            <a:endParaRPr lang="pl-PL" dirty="0"/>
          </a:p>
          <a:p>
            <a:r>
              <a:rPr lang="pl-PL" dirty="0"/>
              <a:t>Alina </a:t>
            </a:r>
            <a:r>
              <a:rPr lang="pl-PL" dirty="0" err="1"/>
              <a:t>Saveko</a:t>
            </a:r>
            <a:r>
              <a:rPr lang="pl-PL" dirty="0"/>
              <a:t>, </a:t>
            </a:r>
            <a:r>
              <a:rPr lang="pl-PL" dirty="0" err="1"/>
              <a:t>Liubov</a:t>
            </a:r>
            <a:r>
              <a:rPr lang="pl-PL" dirty="0"/>
              <a:t> </a:t>
            </a:r>
            <a:r>
              <a:rPr lang="pl-PL" dirty="0" err="1"/>
              <a:t>Amirova</a:t>
            </a:r>
            <a:r>
              <a:rPr lang="pl-PL" dirty="0"/>
              <a:t>, Ivan </a:t>
            </a:r>
            <a:r>
              <a:rPr lang="pl-PL" dirty="0" err="1"/>
              <a:t>Ermakov</a:t>
            </a:r>
            <a:r>
              <a:rPr lang="pl-PL" dirty="0"/>
              <a:t>, et al.</a:t>
            </a:r>
          </a:p>
          <a:p>
            <a:r>
              <a:rPr lang="pl-PL" dirty="0" err="1"/>
              <a:t>Nature</a:t>
            </a:r>
            <a:r>
              <a:rPr lang="pl-PL" dirty="0"/>
              <a:t> - Scientific </a:t>
            </a:r>
            <a:r>
              <a:rPr lang="pl-PL" dirty="0" err="1"/>
              <a:t>Reports</a:t>
            </a:r>
            <a:r>
              <a:rPr lang="pl-PL" dirty="0"/>
              <a:t> - </a:t>
            </a:r>
            <a:r>
              <a:rPr lang="pl-PL" dirty="0" err="1"/>
              <a:t>March</a:t>
            </a:r>
            <a:r>
              <a:rPr lang="pl-PL" dirty="0"/>
              <a:t> 2021, </a:t>
            </a:r>
            <a:r>
              <a:rPr lang="pl-PL" dirty="0" err="1"/>
              <a:t>Volume</a:t>
            </a:r>
            <a:r>
              <a:rPr lang="pl-PL" dirty="0"/>
              <a:t> 11, </a:t>
            </a:r>
            <a:r>
              <a:rPr lang="pl-PL" dirty="0" err="1"/>
              <a:t>Article</a:t>
            </a:r>
            <a:r>
              <a:rPr lang="pl-PL" dirty="0"/>
              <a:t> no. 6232</a:t>
            </a:r>
            <a:endParaRPr lang="en-US" dirty="0"/>
          </a:p>
        </p:txBody>
      </p:sp>
      <p:pic>
        <p:nvPicPr>
          <p:cNvPr id="19464" name="Picture 8" descr="https://www.myoton.com/wp-content/uploads/2020/10/Journal-of-Sport-Rehabilitation2-220x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5305872"/>
            <a:ext cx="1071570" cy="1461232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2071670" y="5214950"/>
            <a:ext cx="7000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Comparison of the Immediate Effect of </a:t>
            </a:r>
            <a:r>
              <a:rPr lang="en-US" dirty="0" err="1"/>
              <a:t>Petrissage</a:t>
            </a:r>
            <a:r>
              <a:rPr lang="en-US" dirty="0"/>
              <a:t> Massage and Manual Lymph Drainage Following Exercise on Biomechanical and </a:t>
            </a:r>
            <a:r>
              <a:rPr lang="en-US" dirty="0" err="1"/>
              <a:t>Viscoelastic</a:t>
            </a:r>
            <a:r>
              <a:rPr lang="en-US" dirty="0"/>
              <a:t> Properties of the Rectus </a:t>
            </a:r>
            <a:r>
              <a:rPr lang="en-US" dirty="0" err="1"/>
              <a:t>Femoris</a:t>
            </a:r>
            <a:r>
              <a:rPr lang="en-US" dirty="0"/>
              <a:t> Muscle in Women</a:t>
            </a:r>
            <a:endParaRPr lang="pl-PL" dirty="0"/>
          </a:p>
          <a:p>
            <a:r>
              <a:rPr lang="pl-PL" dirty="0" err="1"/>
              <a:t>Nilüfer</a:t>
            </a:r>
            <a:r>
              <a:rPr lang="pl-PL" dirty="0"/>
              <a:t> </a:t>
            </a:r>
            <a:r>
              <a:rPr lang="pl-PL" dirty="0" err="1"/>
              <a:t>Kablan</a:t>
            </a:r>
            <a:r>
              <a:rPr lang="pl-PL" dirty="0"/>
              <a:t> , </a:t>
            </a:r>
            <a:r>
              <a:rPr lang="pl-PL" dirty="0" err="1"/>
              <a:t>Nuray</a:t>
            </a:r>
            <a:r>
              <a:rPr lang="pl-PL" dirty="0"/>
              <a:t> </a:t>
            </a:r>
            <a:r>
              <a:rPr lang="pl-PL" dirty="0" err="1"/>
              <a:t>Alaca</a:t>
            </a:r>
            <a:r>
              <a:rPr lang="pl-PL" dirty="0"/>
              <a:t> , </a:t>
            </a:r>
            <a:r>
              <a:rPr lang="pl-PL" dirty="0" err="1"/>
              <a:t>Yaşar</a:t>
            </a:r>
            <a:r>
              <a:rPr lang="pl-PL" dirty="0"/>
              <a:t> Tatar </a:t>
            </a:r>
          </a:p>
          <a:p>
            <a:r>
              <a:rPr lang="en-US" dirty="0"/>
              <a:t>Journal of Sport Rehabilitation - February 2021, Volume 30, Issue 3</a:t>
            </a:r>
            <a:r>
              <a:rPr lang="pl-PL" dirty="0"/>
              <a:t>:</a:t>
            </a:r>
            <a:r>
              <a:rPr lang="en-US" dirty="0"/>
              <a:t>1 – 6</a:t>
            </a: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14480" y="285728"/>
            <a:ext cx="7429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Paravertebral</a:t>
            </a:r>
            <a:r>
              <a:rPr lang="en-US" dirty="0"/>
              <a:t> Muscle Mechanical Properties and Spinal Range of Motion in Patients with Acute Neck or Low Back Pain: A Case-Control Study</a:t>
            </a:r>
            <a:endParaRPr lang="pl-PL" dirty="0"/>
          </a:p>
          <a:p>
            <a:r>
              <a:rPr lang="pl-PL" dirty="0"/>
              <a:t>Sandra </a:t>
            </a:r>
            <a:r>
              <a:rPr lang="pl-PL" dirty="0" err="1"/>
              <a:t>Alcaraz-Clariana</a:t>
            </a:r>
            <a:r>
              <a:rPr lang="pl-PL" dirty="0"/>
              <a:t>, Lourdes </a:t>
            </a:r>
            <a:r>
              <a:rPr lang="pl-PL" dirty="0" err="1"/>
              <a:t>García-Luque</a:t>
            </a:r>
            <a:r>
              <a:rPr lang="pl-PL" dirty="0"/>
              <a:t>, Juan Luis </a:t>
            </a:r>
            <a:r>
              <a:rPr lang="pl-PL" dirty="0" err="1"/>
              <a:t>Garrido-Castro</a:t>
            </a:r>
            <a:r>
              <a:rPr lang="pl-PL" dirty="0"/>
              <a:t> et al.</a:t>
            </a:r>
          </a:p>
          <a:p>
            <a:r>
              <a:rPr lang="en-US" dirty="0"/>
              <a:t>Diagnostics - February 2021, Volume 11, Issue 2, Article 352</a:t>
            </a:r>
          </a:p>
        </p:txBody>
      </p:sp>
      <p:pic>
        <p:nvPicPr>
          <p:cNvPr id="3" name="Picture 2" descr="https://www.myoton.com/wp-content/uploads/2021/03/Diagnostics-2-224x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1000132" cy="1339462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785918" y="1857364"/>
            <a:ext cx="714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Validity and reliability of </a:t>
            </a:r>
            <a:r>
              <a:rPr lang="en-US" dirty="0" err="1"/>
              <a:t>myotonometry</a:t>
            </a:r>
            <a:r>
              <a:rPr lang="en-US" dirty="0"/>
              <a:t> for assessing muscle </a:t>
            </a:r>
            <a:r>
              <a:rPr lang="en-US" dirty="0" err="1"/>
              <a:t>viscoelastic</a:t>
            </a:r>
            <a:r>
              <a:rPr lang="en-US" dirty="0"/>
              <a:t> properties in patients with stroke: a systematic review and </a:t>
            </a:r>
            <a:r>
              <a:rPr lang="en-US" dirty="0" err="1"/>
              <a:t>meta‑analysis</a:t>
            </a:r>
            <a:endParaRPr lang="pl-PL" dirty="0"/>
          </a:p>
          <a:p>
            <a:r>
              <a:rPr lang="pl-PL" dirty="0" err="1"/>
              <a:t>Maria‑Isabel</a:t>
            </a:r>
            <a:r>
              <a:rPr lang="pl-PL" dirty="0"/>
              <a:t> </a:t>
            </a:r>
            <a:r>
              <a:rPr lang="pl-PL" dirty="0" err="1"/>
              <a:t>Garcia‑Bernal</a:t>
            </a:r>
            <a:r>
              <a:rPr lang="pl-PL" dirty="0"/>
              <a:t>, Alberto </a:t>
            </a:r>
            <a:r>
              <a:rPr lang="pl-PL" dirty="0" err="1"/>
              <a:t>Marcos</a:t>
            </a:r>
            <a:r>
              <a:rPr lang="pl-PL" dirty="0"/>
              <a:t> </a:t>
            </a:r>
            <a:r>
              <a:rPr lang="pl-PL" dirty="0" err="1"/>
              <a:t>Heredia‑Rizo</a:t>
            </a:r>
            <a:r>
              <a:rPr lang="pl-PL" dirty="0"/>
              <a:t>, Paula </a:t>
            </a:r>
            <a:r>
              <a:rPr lang="pl-PL" dirty="0" err="1"/>
              <a:t>Gonzalez‑Garcia</a:t>
            </a:r>
            <a:r>
              <a:rPr lang="pl-PL" dirty="0"/>
              <a:t> et al.</a:t>
            </a:r>
          </a:p>
          <a:p>
            <a:r>
              <a:rPr lang="pl-PL" dirty="0" err="1"/>
              <a:t>Nature</a:t>
            </a:r>
            <a:r>
              <a:rPr lang="pl-PL" dirty="0"/>
              <a:t> - Scientific </a:t>
            </a:r>
            <a:r>
              <a:rPr lang="pl-PL" dirty="0" err="1"/>
              <a:t>Reports</a:t>
            </a:r>
            <a:r>
              <a:rPr lang="pl-PL" dirty="0"/>
              <a:t> - </a:t>
            </a:r>
            <a:r>
              <a:rPr lang="pl-PL" dirty="0" err="1"/>
              <a:t>March</a:t>
            </a:r>
            <a:r>
              <a:rPr lang="pl-PL" dirty="0"/>
              <a:t> 2021, </a:t>
            </a:r>
            <a:r>
              <a:rPr lang="pl-PL" dirty="0" err="1"/>
              <a:t>Volume</a:t>
            </a:r>
            <a:r>
              <a:rPr lang="pl-PL" dirty="0"/>
              <a:t> 11, </a:t>
            </a:r>
            <a:r>
              <a:rPr lang="pl-PL" dirty="0" err="1"/>
              <a:t>Article</a:t>
            </a:r>
            <a:r>
              <a:rPr lang="pl-PL" dirty="0"/>
              <a:t> no. 5062</a:t>
            </a:r>
            <a:endParaRPr lang="en-US" dirty="0"/>
          </a:p>
        </p:txBody>
      </p:sp>
      <p:pic>
        <p:nvPicPr>
          <p:cNvPr id="5" name="Picture 6" descr="https://www.myoton.com/wp-content/uploads/2017/11/Nature-Scientific-Reports-300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000240"/>
            <a:ext cx="1143008" cy="1143008"/>
          </a:xfrm>
          <a:prstGeom prst="rect">
            <a:avLst/>
          </a:prstGeom>
          <a:noFill/>
        </p:spPr>
      </p:pic>
      <p:pic>
        <p:nvPicPr>
          <p:cNvPr id="20482" name="Picture 2" descr="https://www.myoton.com/wp-content/uploads/2021/02/BMJ-Open-Sport-Excercise-Medicine-222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429000"/>
            <a:ext cx="1057282" cy="1428760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1857356" y="3429000"/>
            <a:ext cx="70009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Diurnal variations in the expression of core-clock genes correlate with resting muscle properties and predict fluctuations in exercise performance across the day</a:t>
            </a:r>
            <a:endParaRPr lang="pl-PL" dirty="0"/>
          </a:p>
          <a:p>
            <a:r>
              <a:rPr lang="pl-PL" dirty="0" err="1"/>
              <a:t>Alireza</a:t>
            </a:r>
            <a:r>
              <a:rPr lang="pl-PL" dirty="0"/>
              <a:t> </a:t>
            </a:r>
            <a:r>
              <a:rPr lang="pl-PL" dirty="0" err="1"/>
              <a:t>Basti</a:t>
            </a:r>
            <a:r>
              <a:rPr lang="pl-PL" dirty="0"/>
              <a:t> , </a:t>
            </a:r>
            <a:r>
              <a:rPr lang="pl-PL" dirty="0" err="1"/>
              <a:t>Müge</a:t>
            </a:r>
            <a:r>
              <a:rPr lang="pl-PL" dirty="0"/>
              <a:t> </a:t>
            </a:r>
            <a:r>
              <a:rPr lang="pl-PL" dirty="0" err="1"/>
              <a:t>Yalçin</a:t>
            </a:r>
            <a:r>
              <a:rPr lang="pl-PL" dirty="0"/>
              <a:t> , David </a:t>
            </a:r>
            <a:r>
              <a:rPr lang="pl-PL" dirty="0" err="1"/>
              <a:t>Herms</a:t>
            </a:r>
            <a:r>
              <a:rPr lang="pl-PL" dirty="0"/>
              <a:t> et al.</a:t>
            </a:r>
          </a:p>
          <a:p>
            <a:r>
              <a:rPr lang="en-US" dirty="0"/>
              <a:t>BMJ Open Sport &amp; Exercise Medicine - January 2021, Volume 7, Issue 1</a:t>
            </a:r>
          </a:p>
        </p:txBody>
      </p:sp>
      <p:pic>
        <p:nvPicPr>
          <p:cNvPr id="20484" name="Picture 4" descr="https://www.myoton.com/wp-content/uploads/2021/02/International-Journal-of-Environmental-Research-and-Public-Health-212x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5000636"/>
            <a:ext cx="1143008" cy="1617464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1857356" y="5000636"/>
            <a:ext cx="70009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Muscle Tone and Body Weight Predict Uphill Race Time in Amateur Trail Runners</a:t>
            </a:r>
            <a:endParaRPr lang="pl-PL" dirty="0"/>
          </a:p>
          <a:p>
            <a:r>
              <a:rPr lang="pl-PL" dirty="0" err="1"/>
              <a:t>César</a:t>
            </a:r>
            <a:r>
              <a:rPr lang="pl-PL" dirty="0"/>
              <a:t> </a:t>
            </a:r>
            <a:r>
              <a:rPr lang="pl-PL" dirty="0" err="1"/>
              <a:t>Berzosa</a:t>
            </a:r>
            <a:r>
              <a:rPr lang="pl-PL" dirty="0"/>
              <a:t>, </a:t>
            </a:r>
            <a:r>
              <a:rPr lang="pl-PL" dirty="0" err="1"/>
              <a:t>Héctor</a:t>
            </a:r>
            <a:r>
              <a:rPr lang="pl-PL" dirty="0"/>
              <a:t> </a:t>
            </a:r>
            <a:r>
              <a:rPr lang="pl-PL" dirty="0" err="1"/>
              <a:t>Gutierrez</a:t>
            </a:r>
            <a:r>
              <a:rPr lang="pl-PL" dirty="0"/>
              <a:t>, Pablo </a:t>
            </a:r>
            <a:r>
              <a:rPr lang="pl-PL" dirty="0" err="1"/>
              <a:t>Jesús</a:t>
            </a:r>
            <a:r>
              <a:rPr lang="pl-PL" dirty="0"/>
              <a:t> </a:t>
            </a:r>
            <a:r>
              <a:rPr lang="pl-PL" dirty="0" err="1"/>
              <a:t>Bascuas</a:t>
            </a:r>
            <a:endParaRPr lang="pl-PL" dirty="0"/>
          </a:p>
          <a:p>
            <a:r>
              <a:rPr lang="en-US" dirty="0"/>
              <a:t>International Journal of Environmental Research and Public Health, Sport and Exercise for Health and Performance - February 2021, Volume 18, Issue 4, Article no.2040</a:t>
            </a: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www.myoton.com/wp-content/uploads/2021/02/Scandinavian-Journal-of-Medicine-Science-in-Sports-227x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500042"/>
            <a:ext cx="928694" cy="1227349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2000232" y="428604"/>
            <a:ext cx="6643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effects of hamstring training methods on muscle </a:t>
            </a:r>
            <a:r>
              <a:rPr lang="en-US" dirty="0" err="1"/>
              <a:t>viscoelastic</a:t>
            </a:r>
            <a:r>
              <a:rPr lang="en-US" dirty="0"/>
              <a:t> properties in healthy young individuals</a:t>
            </a:r>
            <a:endParaRPr lang="pl-PL" dirty="0"/>
          </a:p>
          <a:p>
            <a:r>
              <a:rPr lang="pl-PL" dirty="0" err="1"/>
              <a:t>Özgün</a:t>
            </a:r>
            <a:r>
              <a:rPr lang="pl-PL" dirty="0"/>
              <a:t> </a:t>
            </a:r>
            <a:r>
              <a:rPr lang="pl-PL" dirty="0" err="1"/>
              <a:t>Uysal</a:t>
            </a:r>
            <a:r>
              <a:rPr lang="pl-PL" dirty="0"/>
              <a:t>, </a:t>
            </a:r>
            <a:r>
              <a:rPr lang="pl-PL" dirty="0" err="1"/>
              <a:t>Kıvanç</a:t>
            </a:r>
            <a:r>
              <a:rPr lang="pl-PL" dirty="0"/>
              <a:t> </a:t>
            </a:r>
            <a:r>
              <a:rPr lang="pl-PL" dirty="0" err="1"/>
              <a:t>Delioğlu</a:t>
            </a:r>
            <a:r>
              <a:rPr lang="pl-PL" dirty="0"/>
              <a:t>, </a:t>
            </a:r>
            <a:r>
              <a:rPr lang="pl-PL" dirty="0" err="1"/>
              <a:t>Tüzün</a:t>
            </a:r>
            <a:r>
              <a:rPr lang="pl-PL" dirty="0"/>
              <a:t> </a:t>
            </a:r>
            <a:r>
              <a:rPr lang="pl-PL" dirty="0" err="1"/>
              <a:t>Firat</a:t>
            </a:r>
            <a:endParaRPr lang="pl-PL" dirty="0"/>
          </a:p>
          <a:p>
            <a:r>
              <a:rPr lang="en-US" dirty="0"/>
              <a:t>Scandinavian Journal of Medicine &amp; Science in Sports - February 2021, Volume 31, Issue 2, Page 371–379 </a:t>
            </a:r>
          </a:p>
        </p:txBody>
      </p:sp>
      <p:pic>
        <p:nvPicPr>
          <p:cNvPr id="21508" name="Picture 4" descr="https://www.myoton.com/wp-content/uploads/2020/10/Medical-Science-Monitor-300x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214554"/>
            <a:ext cx="1000132" cy="1000132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2000232" y="2071678"/>
            <a:ext cx="6643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Quantification of the </a:t>
            </a:r>
            <a:r>
              <a:rPr lang="en-US" dirty="0" err="1"/>
              <a:t>Masseter</a:t>
            </a:r>
            <a:r>
              <a:rPr lang="en-US" dirty="0"/>
              <a:t> Muscle Hardness of Stroke Patients Using the </a:t>
            </a:r>
            <a:r>
              <a:rPr lang="en-US" dirty="0" err="1"/>
              <a:t>MyotonPRO</a:t>
            </a:r>
            <a:r>
              <a:rPr lang="en-US" dirty="0"/>
              <a:t> Apparatus: Intra- and Inter-Rater Reliability and Its Correlation with </a:t>
            </a:r>
            <a:r>
              <a:rPr lang="en-US" dirty="0" err="1"/>
              <a:t>Masticatory</a:t>
            </a:r>
            <a:r>
              <a:rPr lang="en-US" dirty="0"/>
              <a:t> Performance</a:t>
            </a:r>
            <a:endParaRPr lang="pl-PL" dirty="0"/>
          </a:p>
          <a:p>
            <a:r>
              <a:rPr lang="pl-PL" dirty="0"/>
              <a:t>Chao Song , </a:t>
            </a:r>
            <a:r>
              <a:rPr lang="pl-PL" dirty="0" err="1"/>
              <a:t>Yi-Fu</a:t>
            </a:r>
            <a:r>
              <a:rPr lang="pl-PL" dirty="0"/>
              <a:t> </a:t>
            </a:r>
            <a:r>
              <a:rPr lang="pl-PL" dirty="0" err="1"/>
              <a:t>Yu</a:t>
            </a:r>
            <a:r>
              <a:rPr lang="pl-PL" dirty="0"/>
              <a:t> , Wen-Long </a:t>
            </a:r>
            <a:r>
              <a:rPr lang="pl-PL" dirty="0" err="1"/>
              <a:t>Ding</a:t>
            </a:r>
            <a:r>
              <a:rPr lang="pl-PL" dirty="0"/>
              <a:t>  et al.</a:t>
            </a:r>
          </a:p>
          <a:p>
            <a:r>
              <a:rPr lang="en-US" dirty="0"/>
              <a:t>Medical Science Monitor - January 2021, 27: e928109</a:t>
            </a:r>
          </a:p>
        </p:txBody>
      </p:sp>
      <p:pic>
        <p:nvPicPr>
          <p:cNvPr id="21510" name="Picture 6" descr="https://www.myoton.com/wp-content/uploads/2021/02/International-Journal-of-Sports-Physical-Therapy-236x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929066"/>
            <a:ext cx="955364" cy="1214446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2000232" y="3643314"/>
            <a:ext cx="67866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Normative Parameters of </a:t>
            </a:r>
            <a:r>
              <a:rPr lang="en-US" dirty="0" err="1"/>
              <a:t>Gastrocnemius</a:t>
            </a:r>
            <a:r>
              <a:rPr lang="en-US" dirty="0"/>
              <a:t> Muscle Stiffness and Associations with Patient Characteristics and Function</a:t>
            </a:r>
            <a:endParaRPr lang="pl-PL" dirty="0"/>
          </a:p>
          <a:p>
            <a:r>
              <a:rPr lang="pl-PL" dirty="0"/>
              <a:t>Larisa R Hoffman,  </a:t>
            </a:r>
            <a:r>
              <a:rPr lang="pl-PL" dirty="0" err="1"/>
              <a:t>Shane</a:t>
            </a:r>
            <a:r>
              <a:rPr lang="pl-PL" dirty="0"/>
              <a:t> L </a:t>
            </a:r>
            <a:r>
              <a:rPr lang="pl-PL" dirty="0" err="1"/>
              <a:t>Koppenhaver</a:t>
            </a:r>
            <a:r>
              <a:rPr lang="pl-PL" dirty="0"/>
              <a:t>,  Cameron W MacDonald, et al.</a:t>
            </a:r>
          </a:p>
          <a:p>
            <a:r>
              <a:rPr lang="en-US" dirty="0"/>
              <a:t>International Journal of Sports Physical Therapy - February 2021, Volume 16, Issue 1</a:t>
            </a:r>
          </a:p>
        </p:txBody>
      </p:sp>
      <p:sp>
        <p:nvSpPr>
          <p:cNvPr id="9" name="Prostokąt 8"/>
          <p:cNvSpPr/>
          <p:nvPr/>
        </p:nvSpPr>
        <p:spPr>
          <a:xfrm>
            <a:off x="2000232" y="5380672"/>
            <a:ext cx="70723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Effects on Neuromuscular Function After Ischemic Compression in Latent Trigger Points in the </a:t>
            </a:r>
            <a:r>
              <a:rPr lang="en-US" dirty="0" err="1"/>
              <a:t>Gastrocnemius</a:t>
            </a:r>
            <a:r>
              <a:rPr lang="en-US" dirty="0"/>
              <a:t> Muscles: A Randomized Within-Participant Clinical Trial</a:t>
            </a:r>
            <a:endParaRPr lang="pl-PL" dirty="0"/>
          </a:p>
          <a:p>
            <a:r>
              <a:rPr lang="pl-PL" dirty="0"/>
              <a:t>Albert </a:t>
            </a:r>
            <a:r>
              <a:rPr lang="pl-PL" dirty="0" err="1"/>
              <a:t>Perez-Bellmunt</a:t>
            </a:r>
            <a:r>
              <a:rPr lang="pl-PL" dirty="0"/>
              <a:t> , </a:t>
            </a:r>
            <a:r>
              <a:rPr lang="pl-PL" dirty="0" err="1"/>
              <a:t>Mathias</a:t>
            </a:r>
            <a:r>
              <a:rPr lang="pl-PL" dirty="0"/>
              <a:t> Simon , Carlos </a:t>
            </a:r>
            <a:r>
              <a:rPr lang="pl-PL" dirty="0" err="1"/>
              <a:t>Lopez-de-Celis</a:t>
            </a:r>
            <a:r>
              <a:rPr lang="pl-PL" dirty="0"/>
              <a:t>  et al.</a:t>
            </a:r>
          </a:p>
          <a:p>
            <a:r>
              <a:rPr lang="en-US" dirty="0"/>
              <a:t>Journal of Manipulative and Physiological Therapeutics - January 2021</a:t>
            </a:r>
          </a:p>
        </p:txBody>
      </p:sp>
      <p:pic>
        <p:nvPicPr>
          <p:cNvPr id="21514" name="Picture 10" descr="https://www.myoton.com/wp-content/uploads/2020/02/JMPT-224x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5357826"/>
            <a:ext cx="1018212" cy="13636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36912"/>
            <a:ext cx="9144000" cy="6123584"/>
          </a:xfrm>
        </p:spPr>
        <p:txBody>
          <a:bodyPr>
            <a:normAutofit fontScale="90000"/>
          </a:bodyPr>
          <a:lstStyle/>
          <a:p>
            <a:br>
              <a:rPr lang="pl-PL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  <a:t>1. Zastosowanie kliniczne technik wisceralnych (ICD-9 nr 93.63)  regulujących mechanizmy fizjologiczne trzustki przed i po transplantacji</a:t>
            </a:r>
            <a:b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 Planowana publikacja w: </a:t>
            </a:r>
            <a:b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  <a:t>Projekt prowadzi: prof. </a:t>
            </a:r>
            <a:r>
              <a:rPr lang="pl-PL" sz="2000" b="1" dirty="0" err="1">
                <a:latin typeface="Times New Roman" pitchFamily="18" charset="0"/>
                <a:ea typeface="+mn-ea"/>
                <a:cs typeface="Times New Roman" pitchFamily="18" charset="0"/>
              </a:rPr>
              <a:t>nadzw</a:t>
            </a:r>
            <a:r>
              <a:rPr lang="pl-PL" sz="2000" b="1" dirty="0">
                <a:latin typeface="Times New Roman" pitchFamily="18" charset="0"/>
                <a:ea typeface="+mn-ea"/>
                <a:cs typeface="Times New Roman" pitchFamily="18" charset="0"/>
              </a:rPr>
              <a:t>. dr n. med. Michał Dwornik D.O.</a:t>
            </a:r>
            <a:br>
              <a:rPr lang="pl-PL" sz="2200" b="1" dirty="0"/>
            </a:br>
            <a:br>
              <a:rPr lang="pl-PL" sz="2200" b="1" dirty="0"/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dirty="0">
                <a:solidFill>
                  <a:srgbClr val="002060"/>
                </a:solidFill>
              </a:rPr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2050" name="Picture 2" descr="C:\Users\Michał Dwornik\Desktop\MUM Medycyna Osteopatyczna\logo KN M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889858" cy="1886077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2195736" y="18864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KOŁO  NAUKOWE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MEDYCYNY OSTEOPATYCZNEJ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 FIZJOTERAPII</a:t>
            </a: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MAZOWIECKA UCZELNIA MEDYCZNA</a:t>
            </a:r>
          </a:p>
          <a:p>
            <a:pPr algn="ctr"/>
            <a:endParaRPr lang="pl-PL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PRACE BADAWCZE 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 TRAKCIE REALIZACJI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37400" r="42419" b="33200"/>
          <a:stretch>
            <a:fillRect/>
          </a:stretch>
        </p:blipFill>
        <p:spPr bwMode="auto">
          <a:xfrm>
            <a:off x="971600" y="3645024"/>
            <a:ext cx="70202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6F8F32-7AA9-4F13-AB5E-74B642778F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8" t="19275" r="76318" b="55290"/>
          <a:stretch/>
        </p:blipFill>
        <p:spPr>
          <a:xfrm>
            <a:off x="251520" y="260648"/>
            <a:ext cx="1724439" cy="17443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www.myoton.com/wp-content/uploads/2019/01/JIAPTR-203x3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1"/>
            <a:ext cx="1015135" cy="1500199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785918" y="500042"/>
            <a:ext cx="70723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Effect of Walking with Combat Boots on the Muscle Tone and Stiffness of Lower Extremity</a:t>
            </a:r>
            <a:endParaRPr lang="pl-PL" dirty="0"/>
          </a:p>
          <a:p>
            <a:r>
              <a:rPr lang="pl-PL" dirty="0" err="1"/>
              <a:t>Joongsan</a:t>
            </a:r>
            <a:r>
              <a:rPr lang="pl-PL" dirty="0"/>
              <a:t> </a:t>
            </a:r>
            <a:r>
              <a:rPr lang="pl-PL" dirty="0" err="1"/>
              <a:t>Wanga</a:t>
            </a:r>
            <a:r>
              <a:rPr lang="pl-PL" dirty="0"/>
              <a:t> , </a:t>
            </a:r>
            <a:r>
              <a:rPr lang="pl-PL" dirty="0" err="1"/>
              <a:t>Sieun</a:t>
            </a:r>
            <a:r>
              <a:rPr lang="pl-PL" dirty="0"/>
              <a:t> Park , </a:t>
            </a:r>
            <a:r>
              <a:rPr lang="pl-PL" dirty="0" err="1"/>
              <a:t>Jeongja</a:t>
            </a:r>
            <a:r>
              <a:rPr lang="pl-PL" dirty="0"/>
              <a:t> Kim </a:t>
            </a:r>
          </a:p>
          <a:p>
            <a:r>
              <a:rPr lang="en-US" dirty="0"/>
              <a:t>Journal of International Academy of Physical Therapy Research – Dec</a:t>
            </a:r>
            <a:r>
              <a:rPr lang="pl-PL" dirty="0"/>
              <a:t>.</a:t>
            </a:r>
            <a:r>
              <a:rPr lang="en-US" dirty="0"/>
              <a:t> 2020</a:t>
            </a:r>
          </a:p>
        </p:txBody>
      </p:sp>
      <p:sp>
        <p:nvSpPr>
          <p:cNvPr id="4" name="Prostokąt 3"/>
          <p:cNvSpPr/>
          <p:nvPr/>
        </p:nvSpPr>
        <p:spPr>
          <a:xfrm>
            <a:off x="2071670" y="4572008"/>
            <a:ext cx="7072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Ponad 200 publikacji dotyczących </a:t>
            </a:r>
            <a:r>
              <a:rPr lang="pl-PL" dirty="0" err="1"/>
              <a:t>elastografii</a:t>
            </a:r>
            <a:r>
              <a:rPr lang="pl-PL" dirty="0"/>
              <a:t> od 2004 r.</a:t>
            </a:r>
            <a:endParaRPr lang="en-US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71472" y="4500570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…</a:t>
            </a:r>
          </a:p>
        </p:txBody>
      </p:sp>
      <p:pic>
        <p:nvPicPr>
          <p:cNvPr id="22530" name="Picture 2" descr="https://www.myoton.com/wp-content/uploads/2018/12/Dance-Medicine-Science-1-221x3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428868"/>
            <a:ext cx="1052520" cy="1428760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2000232" y="2428868"/>
            <a:ext cx="6643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Fiorella</a:t>
            </a:r>
            <a:r>
              <a:rPr lang="pl-PL" dirty="0"/>
              <a:t> </a:t>
            </a:r>
            <a:r>
              <a:rPr lang="pl-PL" dirty="0" err="1"/>
              <a:t>Celsi</a:t>
            </a:r>
            <a:r>
              <a:rPr lang="pl-PL" dirty="0"/>
              <a:t> Young, </a:t>
            </a:r>
            <a:r>
              <a:rPr lang="pl-PL" dirty="0" err="1"/>
              <a:t>Iver</a:t>
            </a:r>
            <a:r>
              <a:rPr lang="pl-PL" dirty="0"/>
              <a:t> </a:t>
            </a:r>
            <a:r>
              <a:rPr lang="pl-PL" dirty="0" err="1"/>
              <a:t>Cristi-Sánchez</a:t>
            </a:r>
            <a:r>
              <a:rPr lang="pl-PL" dirty="0"/>
              <a:t>, Claudia </a:t>
            </a:r>
            <a:r>
              <a:rPr lang="pl-PL" dirty="0" err="1"/>
              <a:t>Danes-Daetz</a:t>
            </a:r>
            <a:r>
              <a:rPr lang="pl-PL" dirty="0"/>
              <a:t>, Juan E. </a:t>
            </a:r>
            <a:r>
              <a:rPr lang="pl-PL" dirty="0" err="1"/>
              <a:t>Monckeberg</a:t>
            </a:r>
            <a:r>
              <a:rPr lang="pl-PL" dirty="0"/>
              <a:t> and Rony </a:t>
            </a:r>
            <a:r>
              <a:rPr lang="pl-PL" dirty="0" err="1"/>
              <a:t>Silvestre</a:t>
            </a:r>
            <a:r>
              <a:rPr lang="pl-PL" dirty="0"/>
              <a:t> </a:t>
            </a:r>
            <a:r>
              <a:rPr lang="pl-PL" dirty="0" err="1"/>
              <a:t>Aguirre</a:t>
            </a:r>
            <a:endParaRPr lang="pl-PL" dirty="0"/>
          </a:p>
          <a:p>
            <a:r>
              <a:rPr lang="en-US" dirty="0"/>
              <a:t>Journal of Dance Medicine &amp; Science - December 2018, Volume 22, Number 4</a:t>
            </a:r>
            <a:endParaRPr lang="pl-PL" dirty="0"/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1A255A0-10B2-4D02-993C-07958D043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31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24E8181-F1F5-495D-8D8C-35E1372B9A06}"/>
              </a:ext>
            </a:extLst>
          </p:cNvPr>
          <p:cNvSpPr txBox="1"/>
          <p:nvPr/>
        </p:nvSpPr>
        <p:spPr>
          <a:xfrm>
            <a:off x="123245" y="1838665"/>
            <a:ext cx="896907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Elastografia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to cyfrowe rozwinięcie badania </a:t>
            </a:r>
            <a:r>
              <a:rPr lang="pl-PL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palpacyjnego</a:t>
            </a:r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wykorzystujące fakt, iż proces chorobowy zmienia twardość tkanki</a:t>
            </a:r>
            <a:endParaRPr lang="pl-PL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8A95D9F-D8F4-433B-ADFE-FB93AD2DC6AA}"/>
              </a:ext>
            </a:extLst>
          </p:cNvPr>
          <p:cNvSpPr txBox="1"/>
          <p:nvPr/>
        </p:nvSpPr>
        <p:spPr>
          <a:xfrm>
            <a:off x="237441" y="305929"/>
            <a:ext cx="8350846" cy="111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ELASTOGRAFIA USG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sz="2800" b="1" dirty="0">
              <a:solidFill>
                <a:srgbClr val="0070C0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78C4133-F5AA-4037-9DFF-B03A0DC4D2FA}"/>
              </a:ext>
            </a:extLst>
          </p:cNvPr>
          <p:cNvSpPr txBox="1"/>
          <p:nvPr/>
        </p:nvSpPr>
        <p:spPr>
          <a:xfrm>
            <a:off x="454147" y="3623687"/>
            <a:ext cx="8269793" cy="1680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2800" dirty="0">
                <a:solidFill>
                  <a:srgbClr val="05060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pl-PL" sz="28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Elastografia</a:t>
            </a:r>
            <a:r>
              <a:rPr lang="pl-PL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statyczna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pl-PL" sz="28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Elastografia</a:t>
            </a:r>
            <a:r>
              <a:rPr lang="pl-PL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dynamiczna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8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1A255A0-10B2-4D02-993C-07958D043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24E8181-F1F5-495D-8D8C-35E1372B9A06}"/>
              </a:ext>
            </a:extLst>
          </p:cNvPr>
          <p:cNvSpPr txBox="1"/>
          <p:nvPr/>
        </p:nvSpPr>
        <p:spPr>
          <a:xfrm>
            <a:off x="318494" y="1115366"/>
            <a:ext cx="8443669" cy="446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Elastografia</a:t>
            </a:r>
            <a:r>
              <a:rPr lang="pl-PL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statyczna jest najprostszą, metodą </a:t>
            </a:r>
            <a:r>
              <a:rPr lang="pl-PL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elastograficzną</a:t>
            </a:r>
            <a:endParaRPr lang="pl-PL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Pozwala na określenie względnej twardości tkanek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celu uzyskania mapy twardości badanego obszaru operator musi dokonać ucisku głowicą powodującego odkształcenie tkanki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podstawie stopnia odkształcenia i prędkości powrotu tkanki do stanu z przed ucisku komputer wylicza względną twardość badanego obszaru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Metoda ta znajduje zastosowanie przy określaniu różnicy twardości zmian ogniskowych w stosunku do tkanek otaczających (guzki tarczycy, guzki piersi)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nadaje się jednak do oceny struktur </a:t>
            </a:r>
            <a:r>
              <a:rPr lang="pl-PL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położonych głębiej, których nie można ucisnąć oraz o twardszej strukturze jak wątroba, mięśnie.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8A95D9F-D8F4-433B-ADFE-FB93AD2DC6AA}"/>
              </a:ext>
            </a:extLst>
          </p:cNvPr>
          <p:cNvSpPr txBox="1"/>
          <p:nvPr/>
        </p:nvSpPr>
        <p:spPr>
          <a:xfrm>
            <a:off x="237441" y="340077"/>
            <a:ext cx="8350846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ELASTOGRAFIA STATYCZNA</a:t>
            </a:r>
          </a:p>
        </p:txBody>
      </p:sp>
    </p:spTree>
    <p:extLst>
      <p:ext uri="{BB962C8B-B14F-4D97-AF65-F5344CB8AC3E}">
        <p14:creationId xmlns:p14="http://schemas.microsoft.com/office/powerpoint/2010/main" val="28218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1A255A0-10B2-4D02-993C-07958D043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24E8181-F1F5-495D-8D8C-35E1372B9A06}"/>
              </a:ext>
            </a:extLst>
          </p:cNvPr>
          <p:cNvSpPr txBox="1"/>
          <p:nvPr/>
        </p:nvSpPr>
        <p:spPr>
          <a:xfrm>
            <a:off x="193708" y="1430975"/>
            <a:ext cx="8574297" cy="427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Elastografia</a:t>
            </a:r>
            <a:r>
              <a:rPr lang="pl-PL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dynamiczna (SWE) wykorzystuje zewnętrzne źródło drgań mechanicznych lub akustycznych</a:t>
            </a:r>
            <a:r>
              <a:rPr lang="pl-PL" sz="2000" dirty="0">
                <a:solidFill>
                  <a:srgbClr val="384452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(ultradźwiękowych) w celu wytworzenia tzw. fali poprzecznej w badanym narządzie 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sz="2000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Prędkość rozchodzenia się tej fali jest ściśle uzależniona od twardości badanej tkanki, dzięki czemu można obliczyć bezwzględną twardość badanego obszaru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sz="2000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Wartości pomiarów podawane są w </a:t>
            </a:r>
            <a:r>
              <a:rPr lang="pl-PL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kilopascalach</a:t>
            </a:r>
            <a:r>
              <a:rPr lang="pl-PL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kPa</a:t>
            </a:r>
            <a:r>
              <a:rPr lang="pl-PL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 m/s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sz="2000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Elastografia</a:t>
            </a:r>
            <a:r>
              <a:rPr lang="pl-PL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dynamiczna jest bardziej zaawansowaną technologicznie metodą niż </a:t>
            </a:r>
            <a:r>
              <a:rPr lang="pl-PL" sz="2000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elastografia</a:t>
            </a:r>
            <a:r>
              <a:rPr lang="pl-PL" sz="2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statyczna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pl-PL" sz="23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8A95D9F-D8F4-433B-ADFE-FB93AD2DC6AA}"/>
              </a:ext>
            </a:extLst>
          </p:cNvPr>
          <p:cNvSpPr txBox="1"/>
          <p:nvPr/>
        </p:nvSpPr>
        <p:spPr>
          <a:xfrm>
            <a:off x="237441" y="340077"/>
            <a:ext cx="8350846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0070C0"/>
                </a:solidFill>
              </a:rPr>
              <a:t>ELASTOGRAFIA DYNAMICZNA</a:t>
            </a:r>
          </a:p>
        </p:txBody>
      </p:sp>
    </p:spTree>
    <p:extLst>
      <p:ext uri="{BB962C8B-B14F-4D97-AF65-F5344CB8AC3E}">
        <p14:creationId xmlns:p14="http://schemas.microsoft.com/office/powerpoint/2010/main" val="33380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5927731-E54A-4A5E-AA88-003FFC10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63DC138-0DC9-40F3-8C94-D2F1AA08B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46" t="37551" r="36022" b="29349"/>
          <a:stretch/>
        </p:blipFill>
        <p:spPr>
          <a:xfrm>
            <a:off x="743410" y="1537822"/>
            <a:ext cx="7604317" cy="391843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4CD8793F-67F1-4ECD-9F5B-085B0F160EBF}"/>
              </a:ext>
            </a:extLst>
          </p:cNvPr>
          <p:cNvSpPr txBox="1">
            <a:spLocks/>
          </p:cNvSpPr>
          <p:nvPr/>
        </p:nvSpPr>
        <p:spPr>
          <a:xfrm>
            <a:off x="543083" y="163286"/>
            <a:ext cx="8229600" cy="11430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FontTx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2400" b="1" dirty="0">
                <a:solidFill>
                  <a:srgbClr val="002060"/>
                </a:solidFill>
              </a:rPr>
            </a:br>
            <a:r>
              <a:rPr lang="pl-PL" sz="31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ELASTOGRAFIA USG</a:t>
            </a:r>
            <a:br>
              <a:rPr lang="pl-PL" sz="31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br>
              <a:rPr lang="pl-PL" sz="1600" dirty="0"/>
            </a:br>
            <a:endParaRPr lang="pl-P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BCCB232-4DC0-4CC3-AD9A-0535E15581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2EBF716-2955-4001-8C52-1F09E9148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8" t="23898" r="19669" b="19626"/>
          <a:stretch/>
        </p:blipFill>
        <p:spPr>
          <a:xfrm>
            <a:off x="99391" y="838863"/>
            <a:ext cx="8920887" cy="438116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21B577E-89EC-4DC7-8E17-C86223AF4B77}"/>
              </a:ext>
            </a:extLst>
          </p:cNvPr>
          <p:cNvSpPr txBox="1">
            <a:spLocks/>
          </p:cNvSpPr>
          <p:nvPr/>
        </p:nvSpPr>
        <p:spPr>
          <a:xfrm>
            <a:off x="543083" y="122465"/>
            <a:ext cx="8229600" cy="11430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FontTx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2400" b="1" dirty="0">
                <a:solidFill>
                  <a:srgbClr val="002060"/>
                </a:solidFill>
              </a:rPr>
            </a:br>
            <a:r>
              <a:rPr lang="pl-PL" sz="31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ELASTOGRAFIA USG</a:t>
            </a:r>
            <a:br>
              <a:rPr lang="pl-PL" sz="31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br>
              <a:rPr lang="pl-PL" sz="1600" dirty="0"/>
            </a:br>
            <a:endParaRPr lang="pl-P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2290F4C-FCC4-429D-A249-E277E2718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36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C30628-AFCA-4EA1-9A9B-31B3CB822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9" t="27532" r="26630" b="16286"/>
          <a:stretch/>
        </p:blipFill>
        <p:spPr>
          <a:xfrm>
            <a:off x="1249426" y="600454"/>
            <a:ext cx="6490137" cy="469324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F8EA4E4-DB44-4193-8358-B7A10D17D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58" t="68391" r="27072" b="14715"/>
          <a:stretch/>
        </p:blipFill>
        <p:spPr>
          <a:xfrm>
            <a:off x="1329008" y="5374475"/>
            <a:ext cx="6325010" cy="1385861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21B577E-89EC-4DC7-8E17-C86223AF4B77}"/>
              </a:ext>
            </a:extLst>
          </p:cNvPr>
          <p:cNvSpPr txBox="1">
            <a:spLocks/>
          </p:cNvSpPr>
          <p:nvPr/>
        </p:nvSpPr>
        <p:spPr>
          <a:xfrm>
            <a:off x="543083" y="11937"/>
            <a:ext cx="8229600" cy="11430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FontTx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2400" b="1" dirty="0">
                <a:solidFill>
                  <a:srgbClr val="002060"/>
                </a:solidFill>
              </a:rPr>
            </a:br>
            <a:r>
              <a:rPr lang="pl-PL" sz="31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ELASTOGRAFIA USG</a:t>
            </a:r>
            <a:br>
              <a:rPr lang="pl-PL" sz="31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br>
              <a:rPr lang="pl-PL" sz="1600" dirty="0"/>
            </a:br>
            <a:endParaRPr lang="pl-P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BF90B69-D217-4B56-8967-B6D8F9AF70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37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012C30-E3DA-460F-A56B-C5E85F8EA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40" t="31854" r="23867" b="16384"/>
          <a:stretch/>
        </p:blipFill>
        <p:spPr>
          <a:xfrm>
            <a:off x="732304" y="1353918"/>
            <a:ext cx="7770102" cy="3809158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21B577E-89EC-4DC7-8E17-C86223AF4B77}"/>
              </a:ext>
            </a:extLst>
          </p:cNvPr>
          <p:cNvSpPr txBox="1">
            <a:spLocks/>
          </p:cNvSpPr>
          <p:nvPr/>
        </p:nvSpPr>
        <p:spPr>
          <a:xfrm>
            <a:off x="543083" y="92321"/>
            <a:ext cx="8229600" cy="11430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FontTx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2400" b="1" dirty="0">
                <a:solidFill>
                  <a:srgbClr val="002060"/>
                </a:solidFill>
              </a:rPr>
            </a:br>
            <a:r>
              <a:rPr lang="pl-PL" sz="31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ELASTOGRAFIA USG</a:t>
            </a:r>
            <a:br>
              <a:rPr lang="pl-PL" sz="31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br>
              <a:rPr lang="pl-PL" sz="1600" dirty="0"/>
            </a:br>
            <a:endParaRPr lang="pl-P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1AD305A7-5FD6-4074-97C4-46072E429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38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570515D-DC0D-46C6-A5A0-E4C9E0492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51" t="28612" r="20331" b="29153"/>
          <a:stretch/>
        </p:blipFill>
        <p:spPr>
          <a:xfrm>
            <a:off x="238539" y="1079269"/>
            <a:ext cx="9003559" cy="499552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B226CFE-CDED-48EB-83F5-7B3DA0CB612D}"/>
              </a:ext>
            </a:extLst>
          </p:cNvPr>
          <p:cNvSpPr txBox="1"/>
          <p:nvPr/>
        </p:nvSpPr>
        <p:spPr>
          <a:xfrm>
            <a:off x="143980" y="272354"/>
            <a:ext cx="85832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600" b="1" dirty="0">
                <a:solidFill>
                  <a:srgbClr val="0070C0"/>
                </a:solidFill>
              </a:rPr>
              <a:t>ELASTOGRAFIA  -  POWER DOPPLER</a:t>
            </a:r>
          </a:p>
        </p:txBody>
      </p:sp>
    </p:spTree>
    <p:extLst>
      <p:ext uri="{BB962C8B-B14F-4D97-AF65-F5344CB8AC3E}">
        <p14:creationId xmlns:p14="http://schemas.microsoft.com/office/powerpoint/2010/main" val="33808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C37CA92-9E1B-4907-9D70-823265E278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39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FBA8645-8F0E-4A92-9562-834A4575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54" t="44033" r="17790" b="27385"/>
          <a:stretch/>
        </p:blipFill>
        <p:spPr>
          <a:xfrm>
            <a:off x="85372" y="1768177"/>
            <a:ext cx="9074399" cy="318150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B226CFE-CDED-48EB-83F5-7B3DA0CB612D}"/>
              </a:ext>
            </a:extLst>
          </p:cNvPr>
          <p:cNvSpPr txBox="1"/>
          <p:nvPr/>
        </p:nvSpPr>
        <p:spPr>
          <a:xfrm>
            <a:off x="143980" y="272354"/>
            <a:ext cx="85832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600" b="1" dirty="0">
                <a:solidFill>
                  <a:srgbClr val="0070C0"/>
                </a:solidFill>
              </a:rPr>
              <a:t>ELASTOGRAFIA  -  POWER DOPPLER</a:t>
            </a:r>
          </a:p>
        </p:txBody>
      </p:sp>
    </p:spTree>
    <p:extLst>
      <p:ext uri="{BB962C8B-B14F-4D97-AF65-F5344CB8AC3E}">
        <p14:creationId xmlns:p14="http://schemas.microsoft.com/office/powerpoint/2010/main" val="383981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708920"/>
            <a:ext cx="9144000" cy="5331496"/>
          </a:xfrm>
        </p:spPr>
        <p:txBody>
          <a:bodyPr>
            <a:normAutofit fontScale="90000"/>
          </a:bodyPr>
          <a:lstStyle/>
          <a:p>
            <a:br>
              <a:rPr lang="pl-PL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pl-PL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200" b="1" dirty="0"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An Epidemiological Profile of </a:t>
            </a:r>
            <a:r>
              <a:rPr lang="en-US" sz="2200" b="1" dirty="0" err="1">
                <a:latin typeface="Times New Roman" pitchFamily="18" charset="0"/>
                <a:ea typeface="+mn-ea"/>
                <a:cs typeface="Times New Roman" pitchFamily="18" charset="0"/>
              </a:rPr>
              <a:t>CrossFit</a:t>
            </a:r>
            <a:r>
              <a:rPr 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 Athletes in Poland. </a:t>
            </a:r>
            <a:br>
              <a:rPr lang="pl-PL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. Risk Factors for Injury in </a:t>
            </a:r>
            <a:r>
              <a:rPr lang="en-US" sz="2200" b="1" dirty="0" err="1">
                <a:latin typeface="Times New Roman" pitchFamily="18" charset="0"/>
                <a:ea typeface="+mn-ea"/>
                <a:cs typeface="Times New Roman" pitchFamily="18" charset="0"/>
              </a:rPr>
              <a:t>CrossFit</a:t>
            </a:r>
            <a:r>
              <a:rPr lang="en-US" sz="2200" b="1" dirty="0">
                <a:latin typeface="Times New Roman" pitchFamily="18" charset="0"/>
                <a:ea typeface="+mn-ea"/>
                <a:cs typeface="Times New Roman" pitchFamily="18" charset="0"/>
              </a:rPr>
              <a:t> - Retrospective Study.</a:t>
            </a:r>
            <a:br>
              <a:rPr lang="pl-PL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ea typeface="+mn-ea"/>
                <a:cs typeface="Times New Roman" pitchFamily="18" charset="0"/>
              </a:rPr>
              <a:t>Planowana publikacja w:</a:t>
            </a:r>
            <a:br>
              <a:rPr lang="pl-PL" sz="22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en-US" sz="2200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Projekt prowadzi: </a:t>
            </a: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pl-PL" sz="2200" b="1" dirty="0" err="1">
                <a:latin typeface="Times New Roman" pitchFamily="18" charset="0"/>
                <a:cs typeface="Times New Roman" pitchFamily="18" charset="0"/>
              </a:rPr>
              <a:t>nadzw</a:t>
            </a: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. dr n. med. Sebastian Szajkowski D.O. </a:t>
            </a: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pl-PL" sz="2200" b="1" dirty="0" err="1">
                <a:latin typeface="Times New Roman" pitchFamily="18" charset="0"/>
                <a:cs typeface="Times New Roman" pitchFamily="18" charset="0"/>
              </a:rPr>
              <a:t>nadzw</a:t>
            </a: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. dr n. med. Michał Dwornik D.O.</a:t>
            </a:r>
            <a:br>
              <a:rPr lang="pl-PL" sz="2200" b="1" dirty="0"/>
            </a:br>
            <a:br>
              <a:rPr lang="pl-PL" sz="2200" b="1" dirty="0"/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dirty="0">
                <a:solidFill>
                  <a:srgbClr val="002060"/>
                </a:solidFill>
              </a:rPr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2050" name="Picture 2" descr="C:\Users\Michał Dwornik\Desktop\MUM Medycyna Osteopatyczna\logo KN M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889858" cy="1886077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2195736" y="11663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KOŁO  NAUKOWE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MEDYCYNY OSTEOPATYCZNEJ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 FIZJOTERAPII</a:t>
            </a: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MAZOWIECKA UCZELNIA MEDYCZNA</a:t>
            </a:r>
          </a:p>
          <a:p>
            <a:pPr algn="ctr"/>
            <a:endParaRPr lang="pl-PL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PRACE BADAWCZE 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 TRAKCIE REALIZACJI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016" t="40550" r="6982" b="44750"/>
          <a:stretch>
            <a:fillRect/>
          </a:stretch>
        </p:blipFill>
        <p:spPr bwMode="auto">
          <a:xfrm>
            <a:off x="755576" y="4005064"/>
            <a:ext cx="799288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6F8F32-7AA9-4F13-AB5E-74B642778F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8" t="19275" r="76318" b="55290"/>
          <a:stretch/>
        </p:blipFill>
        <p:spPr>
          <a:xfrm>
            <a:off x="345029" y="316530"/>
            <a:ext cx="1724439" cy="17443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DC8980A-75B2-4CE8-A81D-B0834E51D2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40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A8BBEDC-A0F4-4923-AB49-94CDC9E8D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6" t="39515" r="40718" b="22376"/>
          <a:stretch/>
        </p:blipFill>
        <p:spPr>
          <a:xfrm>
            <a:off x="1712606" y="871425"/>
            <a:ext cx="5951177" cy="570137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B226CFE-CDED-48EB-83F5-7B3DA0CB612D}"/>
              </a:ext>
            </a:extLst>
          </p:cNvPr>
          <p:cNvSpPr txBox="1"/>
          <p:nvPr/>
        </p:nvSpPr>
        <p:spPr>
          <a:xfrm>
            <a:off x="143980" y="212066"/>
            <a:ext cx="85832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600" b="1" dirty="0">
                <a:solidFill>
                  <a:srgbClr val="0070C0"/>
                </a:solidFill>
              </a:rPr>
              <a:t>ELASTOGRAFIA  -  POWER DOPPLER</a:t>
            </a:r>
          </a:p>
        </p:txBody>
      </p:sp>
    </p:spTree>
    <p:extLst>
      <p:ext uri="{BB962C8B-B14F-4D97-AF65-F5344CB8AC3E}">
        <p14:creationId xmlns:p14="http://schemas.microsoft.com/office/powerpoint/2010/main" val="61786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492896"/>
            <a:ext cx="9144000" cy="5331496"/>
          </a:xfrm>
        </p:spPr>
        <p:txBody>
          <a:bodyPr>
            <a:normAutofit fontScale="90000"/>
          </a:bodyPr>
          <a:lstStyle/>
          <a:p>
            <a:br>
              <a:rPr lang="pl-PL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4. Zastosowanie kliniczne technik </a:t>
            </a:r>
            <a:r>
              <a:rPr lang="pl-PL" sz="2200" b="1" dirty="0" err="1">
                <a:latin typeface="Times New Roman" pitchFamily="18" charset="0"/>
                <a:cs typeface="Times New Roman" pitchFamily="18" charset="0"/>
              </a:rPr>
              <a:t>myofascial</a:t>
            </a: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- mięśniowo-powięziowych </a:t>
            </a: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(ICD-9 nr 93.63)  w ocenie </a:t>
            </a:r>
            <a:r>
              <a:rPr lang="pl-PL" sz="2200" b="1" dirty="0" err="1">
                <a:latin typeface="Times New Roman" pitchFamily="18" charset="0"/>
                <a:cs typeface="Times New Roman" pitchFamily="18" charset="0"/>
              </a:rPr>
              <a:t>elastografii</a:t>
            </a: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 USG i </a:t>
            </a:r>
            <a:r>
              <a:rPr lang="pl-PL" sz="2200" b="1" dirty="0" err="1">
                <a:latin typeface="Times New Roman" pitchFamily="18" charset="0"/>
                <a:cs typeface="Times New Roman" pitchFamily="18" charset="0"/>
              </a:rPr>
              <a:t>miometrii</a:t>
            </a: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 Planowana publikacja w: </a:t>
            </a: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Projekt prowadzi:  prof. </a:t>
            </a:r>
            <a:r>
              <a:rPr lang="pl-PL" sz="2200" b="1" dirty="0" err="1">
                <a:latin typeface="Times New Roman" pitchFamily="18" charset="0"/>
                <a:cs typeface="Times New Roman" pitchFamily="18" charset="0"/>
              </a:rPr>
              <a:t>nadzw</a:t>
            </a: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. dr n. med. Sebastian Szajkowski D.O. </a:t>
            </a:r>
            <a:br>
              <a:rPr lang="pl-PL" sz="2200" b="1" dirty="0"/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2050" name="Picture 2" descr="C:\Users\Michał Dwornik\Desktop\MUM Medycyna Osteopatyczna\logo KN M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889858" cy="1886077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2195736" y="18864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KOŁO  NAUKOWE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MEDYCYNY OSTEOPATYCZNEJ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 FIZJOTERAPII</a:t>
            </a: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MAZOWIECKA UCZELNIA MEDYCZNA</a:t>
            </a:r>
          </a:p>
          <a:p>
            <a:pPr algn="ctr"/>
            <a:endParaRPr lang="pl-PL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PRACE BADAWCZE 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 TRAKCIE REALIZACJI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654" t="41600" r="9344" b="20600"/>
          <a:stretch>
            <a:fillRect/>
          </a:stretch>
        </p:blipFill>
        <p:spPr bwMode="auto">
          <a:xfrm>
            <a:off x="899592" y="3789040"/>
            <a:ext cx="7416824" cy="179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6F8F32-7AA9-4F13-AB5E-74B642778F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8" t="19275" r="76318" b="55290"/>
          <a:stretch/>
        </p:blipFill>
        <p:spPr>
          <a:xfrm>
            <a:off x="345029" y="188640"/>
            <a:ext cx="1724439" cy="17443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2420888"/>
            <a:ext cx="9144000" cy="5331496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5. Leczenie </a:t>
            </a:r>
            <a:r>
              <a:rPr lang="pl-PL" sz="2200" b="1" dirty="0" err="1">
                <a:latin typeface="Times New Roman" pitchFamily="18" charset="0"/>
                <a:cs typeface="Times New Roman" pitchFamily="18" charset="0"/>
              </a:rPr>
              <a:t>osteopatyczne</a:t>
            </a: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 (ICD-9 nr 93.63) ograniczanie </a:t>
            </a: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objawy mięśniaków macicy</a:t>
            </a: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 Planowana publikacja w: </a:t>
            </a: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Projekt prowadzi: Tomasz </a:t>
            </a:r>
            <a:r>
              <a:rPr lang="pl-PL" sz="2200" b="1" dirty="0" err="1">
                <a:latin typeface="Times New Roman" pitchFamily="18" charset="0"/>
                <a:cs typeface="Times New Roman" pitchFamily="18" charset="0"/>
              </a:rPr>
              <a:t>Boruc</a:t>
            </a: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 D.O.</a:t>
            </a:r>
            <a:br>
              <a:rPr lang="pl-PL" dirty="0">
                <a:solidFill>
                  <a:srgbClr val="002060"/>
                </a:solidFill>
              </a:rPr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2050" name="Picture 2" descr="C:\Users\Michał Dwornik\Desktop\MUM Medycyna Osteopatyczna\logo KN M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889858" cy="1886077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2195736" y="18864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KOŁO  NAUKOWE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MEDYCYNY OSTEOPATYCZNEJ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 FIZJOTERAPII</a:t>
            </a: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MAZOWIECKA UCZELNIA MEDYCZNA</a:t>
            </a:r>
          </a:p>
          <a:p>
            <a:pPr algn="ctr"/>
            <a:endParaRPr lang="pl-PL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PRACE BADAWCZE 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 TRAKCIE REALIZACJI</a:t>
            </a:r>
            <a:endParaRPr lang="pl-PL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063" t="38450" r="51278" b="37400"/>
          <a:stretch>
            <a:fillRect/>
          </a:stretch>
        </p:blipFill>
        <p:spPr bwMode="auto">
          <a:xfrm>
            <a:off x="1835696" y="3861048"/>
            <a:ext cx="56886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6F8F32-7AA9-4F13-AB5E-74B642778F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8" t="19275" r="76318" b="55290"/>
          <a:stretch/>
        </p:blipFill>
        <p:spPr>
          <a:xfrm>
            <a:off x="218761" y="185736"/>
            <a:ext cx="1724439" cy="17443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4221088"/>
            <a:ext cx="9144000" cy="5331496"/>
          </a:xfrm>
        </p:spPr>
        <p:txBody>
          <a:bodyPr>
            <a:normAutofit fontScale="90000"/>
          </a:bodyPr>
          <a:lstStyle/>
          <a:p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pl-PL" sz="1800" b="1" dirty="0">
                <a:solidFill>
                  <a:srgbClr val="2D2D2D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Ocena wydolności funkcjonalnej mięśni stabilizujących kręgosłup lędźwiowy na podstawie badania USG i </a:t>
            </a:r>
            <a:r>
              <a:rPr lang="pl-PL" sz="1800" b="1" dirty="0" err="1">
                <a:solidFill>
                  <a:srgbClr val="2D2D2D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Miometrii</a:t>
            </a:r>
            <a:br>
              <a:rPr lang="pl-PL" sz="1800" b="1" dirty="0">
                <a:solidFill>
                  <a:srgbClr val="2D2D2D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800" b="1" dirty="0">
                <a:solidFill>
                  <a:srgbClr val="2D2D2D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b="1" dirty="0">
                <a:solidFill>
                  <a:srgbClr val="2D2D2D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Ocena przebudowy pni nerwowych w bólu neuropatycznym w ocenie </a:t>
            </a:r>
            <a:r>
              <a:rPr lang="pl-PL" sz="1800" b="1" dirty="0" err="1">
                <a:solidFill>
                  <a:srgbClr val="2D2D2D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elastografii</a:t>
            </a:r>
            <a:r>
              <a:rPr lang="pl-PL" sz="1800" b="1" dirty="0">
                <a:solidFill>
                  <a:srgbClr val="2D2D2D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USG</a:t>
            </a:r>
            <a:br>
              <a:rPr lang="pl-PL" sz="1800" b="1" dirty="0">
                <a:solidFill>
                  <a:srgbClr val="2D2D2D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Projekt prowadzi: </a:t>
            </a: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pl-PL" sz="2200" b="1" dirty="0" err="1">
                <a:latin typeface="Times New Roman" pitchFamily="18" charset="0"/>
                <a:cs typeface="Times New Roman" pitchFamily="18" charset="0"/>
              </a:rPr>
              <a:t>nadzw</a:t>
            </a: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. dr n. med. Sebastian Szajkowski D.O. </a:t>
            </a: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pl-PL" sz="2200" b="1" dirty="0" err="1">
                <a:latin typeface="Times New Roman" pitchFamily="18" charset="0"/>
                <a:cs typeface="Times New Roman" pitchFamily="18" charset="0"/>
              </a:rPr>
              <a:t>nadzw</a:t>
            </a:r>
            <a:r>
              <a:rPr lang="pl-PL" sz="2200" b="1" dirty="0">
                <a:latin typeface="Times New Roman" pitchFamily="18" charset="0"/>
                <a:cs typeface="Times New Roman" pitchFamily="18" charset="0"/>
              </a:rPr>
              <a:t>. dr n. med. Michał Dwornik D.O.</a:t>
            </a:r>
            <a:br>
              <a:rPr lang="pl-PL" sz="2200" b="1" dirty="0"/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sz="2200" b="1" dirty="0">
                <a:latin typeface="Times New Roman" pitchFamily="18" charset="0"/>
                <a:cs typeface="Times New Roman" pitchFamily="18" charset="0"/>
              </a:rPr>
            </a:br>
            <a:br>
              <a:rPr lang="pl-PL" dirty="0">
                <a:solidFill>
                  <a:srgbClr val="002060"/>
                </a:solidFill>
              </a:rPr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2050" name="Picture 2" descr="C:\Users\Michał Dwornik\Desktop\MUM Medycyna Osteopatyczna\logo KN M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889858" cy="1886077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2195736" y="18864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KOŁO  NAUKOWE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MEDYCYNY OSTEOPATYCZNEJ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 FIZJOTERAPII</a:t>
            </a: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MAZOWIECKA UCZELNIA MEDYCZNA</a:t>
            </a:r>
          </a:p>
          <a:p>
            <a:pPr algn="ctr"/>
            <a:endParaRPr lang="pl-PL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PRACE BADAWCZE 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 TRAKCIE REALIZACJI</a:t>
            </a:r>
            <a:endParaRPr lang="pl-PL" b="1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6F8F32-7AA9-4F13-AB5E-74B642778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8" t="19275" r="76318" b="55290"/>
          <a:stretch/>
        </p:blipFill>
        <p:spPr>
          <a:xfrm>
            <a:off x="218761" y="185736"/>
            <a:ext cx="1724439" cy="174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5406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568952" cy="533149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Prace badawcze z wykorzystanie najnowocześniejszej diagnostyki (EBM)  w medycynie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elastografia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USG +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Badania podstawowe nad prawidłową elastycznością i sztywnością tkanek łącznych (w wybranych populacjach) w ocenie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elastografii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USG i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Prewencja urazów w sporcie na podstawie badań sztywności i elastyczności ścięgien w badaniu USG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elastografii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Skuteczność zabiegów stymulacji laserem Laser HIL  w przebiegu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entezpatii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ocenie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elastografii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USG i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Skuteczność zabiegów fali uderzeniowej  w przebiegu entezopatii w ocenie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elastografii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USG i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Skuteczność zabiegów terapii manualnej w regeneracji tkanki łącznej w ocenie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ocenie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elastografii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USG i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Skuteczność zabiegów fizykoterapeutycznych (do wyboru) w przebiegu dysfunkcji somatycznej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ocenie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ocenie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elastografii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USG i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Skuteczność zabiegów terapii manualnej  (do wyboru) w przebiegu dysfunkcji somatycznej 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ocenie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ocenie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elastografii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USG i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Skuteczność zabiegów masażu (do wyboru) w przebiegu dysfunkcji somatycznej w ocenie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ocenie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elastografii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USG i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Skuteczność zabiegów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osteopatycznych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(do wyboru) w przebiegu dysfunkcji somatycznej 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ocenie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ocenie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elastografii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USG i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Skuteczność protokołów treningu medycznego (do wyboru) w przebiegu po przebytym urazie tkanek miękkich 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(do wyboru) w ocenie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ocenie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elastografii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USG i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Skuteczność protokołów treningu medycznego (do wyboru)u sportowców  w prewencji urazów tkanek miękkich 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(do wyboru) w ocenie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ocenie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elastografii</a:t>
            </a: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USG i </a:t>
            </a:r>
            <a:r>
              <a:rPr lang="pl-PL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b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Ocena ryzyka urazów w treningu ( wybór dyscypliny sportu) w ocenie  </a:t>
            </a:r>
            <a:r>
              <a:rPr lang="pl-PL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elastografii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USG i </a:t>
            </a:r>
            <a:r>
              <a:rPr lang="pl-PL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Myoton</a:t>
            </a:r>
            <a:endParaRPr lang="pl-PL" dirty="0"/>
          </a:p>
        </p:txBody>
      </p:sp>
      <p:pic>
        <p:nvPicPr>
          <p:cNvPr id="2050" name="Picture 2" descr="C:\Users\Michał Dwornik\Desktop\MUM Medycyna Osteopatyczna\logo KN M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60648"/>
            <a:ext cx="1889858" cy="1886077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2195736" y="18864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KOŁO  NAUKOWE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MEDYCYNY OSTEOPATYCZNEJ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  FIZJOTERAPII</a:t>
            </a: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MAZOWIECKA UCZELNIA MEDYCZNA</a:t>
            </a:r>
          </a:p>
          <a:p>
            <a:pPr algn="ctr"/>
            <a:endParaRPr lang="pl-PL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PRACE BADAWCZE 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MAGISTERSKIE I DYPLOMOWE DO</a:t>
            </a:r>
            <a:br>
              <a:rPr lang="pl-PL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b="1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6F8F32-7AA9-4F13-AB5E-74B642778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8" t="19275" r="76318" b="55290"/>
          <a:stretch/>
        </p:blipFill>
        <p:spPr>
          <a:xfrm>
            <a:off x="218761" y="185736"/>
            <a:ext cx="1724439" cy="174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4362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8342F0-A730-443D-83E5-843CD2520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>
                <a:solidFill>
                  <a:srgbClr val="0070C0"/>
                </a:solidFill>
                <a:cs typeface="Times New Roman" pitchFamily="18" charset="0"/>
              </a:rPr>
              <a:t>CZY POTRZEBNA JEST OBIEKTYWIZACJA DIAGNOSTYKI I LECZENIA OSTEOPATYCZNEGO?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1082297-521B-4AFD-B61F-91171E3AB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B5AF-A1E9-1946-B39C-E4AF7232D549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315D4967-1534-4850-9020-15ADB79BC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3101"/>
            <a:ext cx="8530190" cy="29718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Czerwone flagi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Prawidłowe leczenie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Skuteczne leczenie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Skuteczne nauczanie leczenia manualnego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Badania naukowe i rozwój medycyny </a:t>
            </a:r>
            <a:r>
              <a:rPr lang="pl-PL" sz="2800" dirty="0" err="1">
                <a:solidFill>
                  <a:srgbClr val="002060"/>
                </a:solidFill>
              </a:rPr>
              <a:t>osteopatycznej</a:t>
            </a:r>
            <a:endParaRPr lang="pl-PL" sz="2800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73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2750</Words>
  <Application>Microsoft Office PowerPoint</Application>
  <PresentationFormat>Pokaz na ekranie (4:3)</PresentationFormat>
  <Paragraphs>251</Paragraphs>
  <Slides>40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7" baseType="lpstr">
      <vt:lpstr>Arial</vt:lpstr>
      <vt:lpstr>Calibri</vt:lpstr>
      <vt:lpstr>Linux Libertine</vt:lpstr>
      <vt:lpstr>Times New Roman</vt:lpstr>
      <vt:lpstr>Verdana</vt:lpstr>
      <vt:lpstr>Wingdings</vt:lpstr>
      <vt:lpstr>Motyw pakietu Office</vt:lpstr>
      <vt:lpstr>Prezentacja programu PowerPoint</vt:lpstr>
      <vt:lpstr>Prezentacja programu PowerPoint</vt:lpstr>
      <vt:lpstr>  1. Zastosowanie kliniczne technik wisceralnych (ICD-9 nr 93.63)  regulujących mechanizmy fizjologiczne trzustki przed i po transplantacji   Planowana publikacja w:           Projekt prowadzi: prof. nadzw. dr n. med. Michał Dwornik D.O.      </vt:lpstr>
      <vt:lpstr>   2. An Epidemiological Profile of CrossFit Athletes in Poland.  3. Risk Factors for Injury in CrossFit - Retrospective Study.  Planowana publikacja w:      Projekt prowadzi:  prof. nadzw. dr n. med. Sebastian Szajkowski D.O.  prof. nadzw. dr n. med. Michał Dwornik D.O.      </vt:lpstr>
      <vt:lpstr> 4. Zastosowanie kliniczne technik myofascial- mięśniowo-powięziowych  (ICD-9 nr 93.63)  w ocenie elastografii USG i miometrii   Planowana publikacja w:         Projekt prowadzi:  prof. nadzw. dr n. med. Sebastian Szajkowski D.O.     </vt:lpstr>
      <vt:lpstr>5. Leczenie osteopatyczne (ICD-9 nr 93.63) ograniczanie  objawy mięśniaków macicy   Planowana publikacja w:         Projekt prowadzi: Tomasz Boruc D.O.   </vt:lpstr>
      <vt:lpstr>6. Ocena wydolności funkcjonalnej mięśni stabilizujących kręgosłup lędźwiowy na podstawie badania USG i Miometrii  7. Ocena przebudowy pni nerwowych w bólu neuropatycznym w ocenie elastografii USG     Projekt prowadzi:  prof. nadzw. dr n. med. Sebastian Szajkowski D.O.  prof. nadzw. dr n. med. Michał Dwornik D.O.        </vt:lpstr>
      <vt:lpstr>Prace badawcze z wykorzystanie najnowocześniejszej diagnostyki (EBM)  w medycynie  – elastografia USG + Myoton:  1. Badania podstawowe nad prawidłową elastycznością i sztywnością tkanek łącznych (w wybranych populacjach) w ocenie elastografii USG i Myoton 2. Prewencja urazów w sporcie na podstawie badań sztywności i elastyczności ścięgien w badaniu USG elastografii i Myoton 3. Skuteczność zabiegów stymulacji laserem Laser HIL  w przebiegu entezpatii w ocenie elastografii USG i Myoton 4. Skuteczność zabiegów fali uderzeniowej  w przebiegu entezopatii w ocenie elastografii USG i Myoton 5. Skuteczność zabiegów terapii manualnej w regeneracji tkanki łącznej w ocenie ocenie elastografii USG i Myoton 6. Skuteczność zabiegów fizykoterapeutycznych (do wyboru) w przebiegu dysfunkcji somatycznej  w ocenie ocenie elastografii USG i Myoton 7. Skuteczność zabiegów terapii manualnej  (do wyboru) w przebiegu dysfunkcji somatycznej  w ocenie ocenie elastografii USG i Myoton 8. Skuteczność zabiegów masażu (do wyboru) w przebiegu dysfunkcji somatycznej w ocenie ocenie elastografii USG i Myoton 9. Skuteczność zabiegów osteopatycznych (do wyboru) w przebiegu dysfunkcji somatycznej  w ocenie ocenie elastografii USG i Myoton 10. Skuteczność protokołów treningu medycznego (do wyboru) w przebiegu po przebytym urazie tkanek miękkich  (do wyboru) w ocenie ocenie elastografii USG i Myoton 11. Skuteczność protokołów treningu medycznego (do wyboru)u sportowców  w prewencji urazów tkanek miękkich  (do wyboru) w ocenie ocenie elastografii USG i Myoton 12. Ocena ryzyka urazów w treningu ( wybór dyscypliny sportu) w ocenie  elastografii USG i Myoton</vt:lpstr>
      <vt:lpstr>CZY POTRZEBNA JEST OBIEKTYWIZACJA DIAGNOSTYKI I LECZENIA OSTEOPATYCZNEGO?</vt:lpstr>
      <vt:lpstr>CZEGO NIE ZOBACZYMY I NIE ZBADAMY PALPACYJNIE W BADANIU KLINICZNYM?</vt:lpstr>
      <vt:lpstr>NOWE METODY DIAGNOSTYCZNE (EBM)  WYKORZYSTYWANE W OSTEOPATII  - MIOMETRIA , ELASTOGRAFIA USG, POWER DOPPLER USG</vt:lpstr>
      <vt:lpstr> MIOMETRIA1 , ELASTOGRAFIA USG 2, POWER DOPPLER USG 3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KOŁA  NAUKOWEGO MEDYCYNY OSTEOPATYCZNEJ I  FIZJOTERAPII     1. Zastosowanie kliniczne technik wisceralnych (ICD-9 nr 93.63)  regulujących mechanizmy fizjologiczne trzustki przed i po transplantacji prof. nadzw. dr n. med. Michał Dwornik D.O.   2. Zastosowanie kliniczne technik myofascial- mięśniowo-powięziowych  (ICD-9 nr 93.63)  w ocenie USG i termografii   prof. nadzw. dr n. med. Sebastian Szajkowski D.O.   3. Leczenie osteopatyczne (ICD-9 nr 93.63) ograniczanie  objawy mięśniaków macicy Tomasz Boruc D.O.</dc:title>
  <dc:creator>Michał Dwornik</dc:creator>
  <cp:lastModifiedBy>Katarzyna BRZYCHCY</cp:lastModifiedBy>
  <cp:revision>54</cp:revision>
  <dcterms:created xsi:type="dcterms:W3CDTF">2020-06-12T20:23:27Z</dcterms:created>
  <dcterms:modified xsi:type="dcterms:W3CDTF">2021-10-21T09:35:32Z</dcterms:modified>
</cp:coreProperties>
</file>